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Roboto Slab"/>
      <p:regular r:id="rId48"/>
      <p:bold r:id="rId49"/>
    </p:embeddedFont>
    <p:embeddedFont>
      <p:font typeface="Robo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2EFF4B0-A606-492B-9E29-7227F690CD96}">
  <a:tblStyle styleId="{D2EFF4B0-A606-492B-9E29-7227F690CD9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9829D286-18CE-44E4-950B-2F8D2F210B6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Slab-regular.fntdata"/><Relationship Id="rId47" Type="http://schemas.openxmlformats.org/officeDocument/2006/relationships/slide" Target="slides/slide40.xml"/><Relationship Id="rId49" Type="http://schemas.openxmlformats.org/officeDocument/2006/relationships/font" Target="fonts/RobotoSlab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bold.fntdata"/><Relationship Id="rId50" Type="http://schemas.openxmlformats.org/officeDocument/2006/relationships/font" Target="fonts/Roboto-regular.fntdata"/><Relationship Id="rId53" Type="http://schemas.openxmlformats.org/officeDocument/2006/relationships/font" Target="fonts/Roboto-boldItalic.fntdata"/><Relationship Id="rId52" Type="http://schemas.openxmlformats.org/officeDocument/2006/relationships/font" Target="fonts/Robot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6d0af96f3_2_6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b6d0af96f3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6d0af96f3_2_27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b6d0af96f3_2_2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6d0af96f3_6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5" name="Google Shape;345;gb6d0af96f3_6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b6d0af96f3_2_3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b6d0af96f3_2_3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b6d0af96f3_2_2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1" name="Google Shape;411;gb6d0af96f3_2_2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6d0af96f3_6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b6d0af96f3_6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6d0af96f3_2_3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b6d0af96f3_2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6d0af96f3_6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4" name="Google Shape;454;gb6d0af96f3_6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b6d0af96f3_2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gb6d0af96f3_2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b6d0af96f3_2_3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4" name="Google Shape;514;gb6d0af96f3_2_3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b6d0af96f3_2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b6d0af96f3_2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6d0af96f3_2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b6d0af96f3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6d0af96f3_2_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b6d0af96f3_2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b6d0af96f3_2_4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b6d0af96f3_2_4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6d0af96f3_2_4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4" name="Google Shape;584;gb6d0af96f3_2_4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b6d0af96f3_2_4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1" name="Google Shape;611;gb6d0af96f3_2_4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6d0af96f3_2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8" name="Google Shape;638;gb6d0af96f3_2_4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6d0af96f3_2_5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b6d0af96f3_2_5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b6d0af96f3_2_5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b6d0af96f3_2_5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b6d0af96f3_2_5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9" name="Google Shape;719;gb6d0af96f3_2_5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b6d0af96f3_2_59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gb6d0af96f3_2_5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6d0af96f3_2_6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4" name="Google Shape;774;gb6d0af96f3_2_6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b6d0af96f3_2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gb6d0af96f3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b6d0af96f3_2_6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gb6d0af96f3_2_6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6d0af96f3_2_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0" name="Google Shape;830;gb6d0af96f3_2_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b6d0af96f3_2_7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8" name="Google Shape;858;gb6d0af96f3_2_7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b6d0af96f3_2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b6d0af96f3_2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b6d0af96f3_2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4" name="Google Shape;914;gb6d0af96f3_2_7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b6d0af96f3_2_7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8" name="Google Shape;928;gb6d0af96f3_2_7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b6d0af96f3_2_7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2" name="Google Shape;942;gb6d0af96f3_2_7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b6d0af96f3_2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6" name="Google Shape;956;gb6d0af96f3_2_8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b6d0af96f3_2_8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b6d0af96f3_2_8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b6d0af96f3_2_8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8" name="Google Shape;998;gb6d0af96f3_2_8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6d0af96f3_2_1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gb6d0af96f3_2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b6d0af96f3_2_8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1" name="Google Shape;1031;gb6d0af96f3_2_8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6d0af96f3_2_16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b6d0af96f3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6d0af96f3_2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b6d0af96f3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6d0af96f3_2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b6d0af96f3_2_2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6d0af96f3_2_2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b6d0af96f3_2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b6d0af96f3_2_2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b6d0af96f3_2_2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schnitts-&#10;überschrift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 type="twoObj">
  <p:cSld name="TWO_OBJECT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gleich" type="twoTxTwoObj">
  <p:cSld name="TWO_OBJECTS_WITH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0" name="Google Shape;80;p17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r Titel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mit Überschrift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6" name="Google Shape;96;p20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 mit Überschrift" type="picTx">
  <p:cSld name="PICTURE_WITH_CAPTIO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vertikaler Text" type="vertTx">
  <p:cSld name="VERTICAL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kaler Titel u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1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2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11" Type="http://schemas.openxmlformats.org/officeDocument/2006/relationships/image" Target="../media/image11.png"/><Relationship Id="rId10" Type="http://schemas.openxmlformats.org/officeDocument/2006/relationships/image" Target="../media/image14.png"/><Relationship Id="rId12" Type="http://schemas.openxmlformats.org/officeDocument/2006/relationships/image" Target="../media/image15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33.png"/><Relationship Id="rId5" Type="http://schemas.openxmlformats.org/officeDocument/2006/relationships/hyperlink" Target="https://www1.wdr.de/radio/wdr3/programm/sendungen/wdr3-jazz-world/louis-armstrong-106~_v-HintergrundL.jpg" TargetMode="External"/><Relationship Id="rId6" Type="http://schemas.openxmlformats.org/officeDocument/2006/relationships/hyperlink" Target="https://wsbaws-websitefs-prod.s3.amazonaws.com/2018/11/08/11/52/06/65b4301c-b495-4cf0-ba65-58a32451e063/Nicklaus_Jack_HS.jpg" TargetMode="External"/><Relationship Id="rId7" Type="http://schemas.openxmlformats.org/officeDocument/2006/relationships/hyperlink" Target="https://www.theportugalnews.com/uploads/news/medium/Page25-Kelly-Slater-surfing.webp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050" y="2976769"/>
            <a:ext cx="6797606" cy="216673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125" name="Google Shape;125;p24"/>
          <p:cNvSpPr txBox="1"/>
          <p:nvPr/>
        </p:nvSpPr>
        <p:spPr>
          <a:xfrm>
            <a:off x="131445" y="140018"/>
            <a:ext cx="1748790" cy="9002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Florian Rüffer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Mert Ozlutiras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Marvin Rösel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4"/>
          <p:cNvSpPr txBox="1"/>
          <p:nvPr/>
        </p:nvSpPr>
        <p:spPr>
          <a:xfrm>
            <a:off x="1198223" y="1585413"/>
            <a:ext cx="6747553" cy="831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de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Multi-Stage Document Retrieval and Question Answering Pipeline with BERT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0" y="2346638"/>
            <a:ext cx="9144000" cy="600142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Trivia Question Answering Information Retrieval Project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4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3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3"/>
          <p:cNvSpPr txBox="1"/>
          <p:nvPr/>
        </p:nvSpPr>
        <p:spPr>
          <a:xfrm>
            <a:off x="556385" y="632554"/>
            <a:ext cx="2077732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BM25 – Evaluation</a:t>
            </a:r>
            <a:endParaRPr sz="1100"/>
          </a:p>
        </p:txBody>
      </p:sp>
      <p:cxnSp>
        <p:nvCxnSpPr>
          <p:cNvPr id="337" name="Google Shape;337;p33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8" name="Google Shape;338;p33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" name="Google Shape;339;p33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3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2" name="Google Shape;342;p33"/>
          <p:cNvGraphicFramePr/>
          <p:nvPr/>
        </p:nvGraphicFramePr>
        <p:xfrm>
          <a:off x="556385" y="13093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{D2EFF4B0-A606-492B-9E29-7227F690CD96}</a:tableStyleId>
              </a:tblPr>
              <a:tblGrid>
                <a:gridCol w="1147250"/>
                <a:gridCol w="1147250"/>
                <a:gridCol w="1147250"/>
                <a:gridCol w="1147250"/>
                <a:gridCol w="1147250"/>
                <a:gridCol w="1147250"/>
                <a:gridCol w="1147250"/>
              </a:tblGrid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MP@K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MAP@K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 hMerge="1"/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BM11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BM25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BM25+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BM11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BM25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BM25+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0.49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0.52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0.49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0.52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0.34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0.36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0.38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0.54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0.59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3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0.30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4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0.23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0.23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5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0.20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0.20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0.21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0.61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R-Prec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0.40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0.44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AR-Prec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0.53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0.56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/>
        </p:nvSpPr>
        <p:spPr>
          <a:xfrm>
            <a:off x="2125839" y="2009350"/>
            <a:ext cx="2227800" cy="235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EA999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 txBox="1"/>
          <p:nvPr>
            <p:ph idx="10" type="dt"/>
          </p:nvPr>
        </p:nvSpPr>
        <p:spPr>
          <a:xfrm>
            <a:off x="628650" y="4828906"/>
            <a:ext cx="771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6457950" y="482120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350" name="Google Shape;350;p34"/>
          <p:cNvCxnSpPr/>
          <p:nvPr/>
        </p:nvCxnSpPr>
        <p:spPr>
          <a:xfrm>
            <a:off x="280498" y="1148137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1" name="Google Shape;351;p34"/>
          <p:cNvCxnSpPr/>
          <p:nvPr/>
        </p:nvCxnSpPr>
        <p:spPr>
          <a:xfrm>
            <a:off x="306941" y="4767263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52" name="Google Shape;35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4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/>
          <p:nvPr/>
        </p:nvSpPr>
        <p:spPr>
          <a:xfrm>
            <a:off x="1308613" y="3379929"/>
            <a:ext cx="602813" cy="560344"/>
          </a:xfrm>
          <a:prstGeom prst="flowChartMagneticDisk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Corpus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1545557" y="2902703"/>
            <a:ext cx="129000" cy="477300"/>
          </a:xfrm>
          <a:prstGeom prst="mathMinus">
            <a:avLst>
              <a:gd fmla="val 1000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3990932" y="2251741"/>
            <a:ext cx="334800" cy="16623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2216207" y="2251741"/>
            <a:ext cx="334800" cy="20010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7" name="Google Shape;357;p34"/>
          <p:cNvSpPr txBox="1"/>
          <p:nvPr/>
        </p:nvSpPr>
        <p:spPr>
          <a:xfrm>
            <a:off x="5793445" y="2251741"/>
            <a:ext cx="334800" cy="16623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8" name="Google Shape;358;p34"/>
          <p:cNvGrpSpPr/>
          <p:nvPr/>
        </p:nvGrpSpPr>
        <p:grpSpPr>
          <a:xfrm>
            <a:off x="197684" y="2207868"/>
            <a:ext cx="8639459" cy="855225"/>
            <a:chOff x="96310" y="2184403"/>
            <a:chExt cx="11519279" cy="1140300"/>
          </a:xfrm>
        </p:grpSpPr>
        <p:sp>
          <p:nvSpPr>
            <p:cNvPr id="359" name="Google Shape;359;p34"/>
            <p:cNvSpPr/>
            <p:nvPr/>
          </p:nvSpPr>
          <p:spPr>
            <a:xfrm>
              <a:off x="1319550" y="2577816"/>
              <a:ext cx="14682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218575" y="2577816"/>
              <a:ext cx="19017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5584875" y="2577816"/>
              <a:ext cx="19869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001026" y="2577816"/>
              <a:ext cx="22737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96310" y="2366039"/>
              <a:ext cx="1173600" cy="7281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gradFill>
              <a:gsLst>
                <a:gs pos="0">
                  <a:srgbClr val="FFAF82"/>
                </a:gs>
                <a:gs pos="35000">
                  <a:srgbClr val="FFC5A7"/>
                </a:gs>
                <a:gs pos="100000">
                  <a:srgbClr val="FFE8DA"/>
                </a:gs>
              </a:gsLst>
              <a:lin ang="16200038" scaled="0"/>
            </a:gradFill>
            <a:ln cap="flat" cmpd="sng" w="9525">
              <a:solidFill>
                <a:srgbClr val="EB792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Question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10335189" y="2184403"/>
              <a:ext cx="1280400" cy="1140300"/>
            </a:xfrm>
            <a:prstGeom prst="ellipse">
              <a:avLst/>
            </a:prstGeom>
            <a:gradFill>
              <a:gsLst>
                <a:gs pos="0">
                  <a:srgbClr val="FFED74"/>
                </a:gs>
                <a:gs pos="35000">
                  <a:srgbClr val="FFF09F"/>
                </a:gs>
                <a:gs pos="100000">
                  <a:srgbClr val="FFF9D6"/>
                </a:gs>
              </a:gsLst>
              <a:lin ang="16200038" scaled="0"/>
            </a:gradFill>
            <a:ln cap="flat" cmpd="sng" w="9525">
              <a:solidFill>
                <a:srgbClr val="FFBE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Answer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5" name="Google Shape;365;p34"/>
          <p:cNvGrpSpPr/>
          <p:nvPr/>
        </p:nvGrpSpPr>
        <p:grpSpPr>
          <a:xfrm>
            <a:off x="1275445" y="2251741"/>
            <a:ext cx="6486354" cy="994275"/>
            <a:chOff x="1533325" y="2242900"/>
            <a:chExt cx="8648473" cy="1325700"/>
          </a:xfrm>
        </p:grpSpPr>
        <p:sp>
          <p:nvSpPr>
            <p:cNvPr id="366" name="Google Shape;366;p34"/>
            <p:cNvSpPr/>
            <p:nvPr/>
          </p:nvSpPr>
          <p:spPr>
            <a:xfrm>
              <a:off x="1533325" y="2242900"/>
              <a:ext cx="892200" cy="916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9B5FF"/>
                </a:gs>
                <a:gs pos="35000">
                  <a:srgbClr val="B9CBFF"/>
                </a:gs>
                <a:gs pos="100000">
                  <a:srgbClr val="E2E9FF"/>
                </a:gs>
              </a:gsLst>
              <a:lin ang="16200038" scaled="0"/>
            </a:gradFill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BM25+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438350" y="2242900"/>
              <a:ext cx="1260000" cy="97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F7A3"/>
                </a:gs>
                <a:gs pos="35000">
                  <a:srgbClr val="CDF8BE"/>
                </a:gs>
                <a:gs pos="100000">
                  <a:srgbClr val="ECFDE5"/>
                </a:gs>
              </a:gsLst>
              <a:lin ang="16200038" scaled="0"/>
            </a:gradFill>
            <a:ln cap="flat" cmpd="sng" w="9525">
              <a:solidFill>
                <a:srgbClr val="6CAB4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monoBERT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5857575" y="2242900"/>
              <a:ext cx="1260000" cy="974400"/>
            </a:xfrm>
            <a:prstGeom prst="roundRect">
              <a:avLst>
                <a:gd fmla="val 16667" name="adj"/>
              </a:avLst>
            </a:prstGeom>
            <a:solidFill>
              <a:srgbClr val="A8D08C"/>
            </a:solidFill>
            <a:ln cap="flat" cmpd="sng" w="9525">
              <a:solidFill>
                <a:srgbClr val="6CAB4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duoBERT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8035173" y="2242900"/>
              <a:ext cx="2146625" cy="1325700"/>
            </a:xfrm>
            <a:prstGeom prst="flowChartMerge">
              <a:avLst/>
            </a:prstGeom>
            <a:solidFill>
              <a:srgbClr val="A64D7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Question Answering</a:t>
              </a:r>
              <a:endParaRPr b="1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0" name="Google Shape;370;p34"/>
          <p:cNvSpPr txBox="1"/>
          <p:nvPr/>
        </p:nvSpPr>
        <p:spPr>
          <a:xfrm>
            <a:off x="556373" y="143950"/>
            <a:ext cx="408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556385" y="632554"/>
            <a:ext cx="1357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5"/>
          <p:cNvSpPr/>
          <p:nvPr/>
        </p:nvSpPr>
        <p:spPr>
          <a:xfrm>
            <a:off x="261631" y="2325220"/>
            <a:ext cx="1711575" cy="23715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Q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5"/>
          <p:cNvSpPr/>
          <p:nvPr/>
        </p:nvSpPr>
        <p:spPr>
          <a:xfrm>
            <a:off x="261631" y="2597174"/>
            <a:ext cx="1711575" cy="23715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(D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2299025" y="2381695"/>
            <a:ext cx="1853100" cy="577125"/>
          </a:xfrm>
          <a:prstGeom prst="rect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+ Document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9" name="Google Shape;379;p35"/>
          <p:cNvCxnSpPr>
            <a:stCxn id="376" idx="3"/>
            <a:endCxn id="378" idx="1"/>
          </p:cNvCxnSpPr>
          <p:nvPr/>
        </p:nvCxnSpPr>
        <p:spPr>
          <a:xfrm>
            <a:off x="1973206" y="2443795"/>
            <a:ext cx="325800" cy="226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0" name="Google Shape;380;p35"/>
          <p:cNvSpPr/>
          <p:nvPr/>
        </p:nvSpPr>
        <p:spPr>
          <a:xfrm>
            <a:off x="4481403" y="3859200"/>
            <a:ext cx="2329200" cy="799500"/>
          </a:xfrm>
          <a:prstGeom prst="rect">
            <a:avLst/>
          </a:prstGeom>
          <a:gradFill>
            <a:gsLst>
              <a:gs pos="0">
                <a:srgbClr val="FFED74"/>
              </a:gs>
              <a:gs pos="35000">
                <a:srgbClr val="FFF09F"/>
              </a:gs>
              <a:gs pos="100000">
                <a:srgbClr val="FFF9D6"/>
              </a:gs>
            </a:gsLst>
            <a:lin ang="16200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Cross-entropy loss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p35"/>
          <p:cNvCxnSpPr>
            <a:stCxn id="382" idx="2"/>
            <a:endCxn id="380" idx="1"/>
          </p:cNvCxnSpPr>
          <p:nvPr/>
        </p:nvCxnSpPr>
        <p:spPr>
          <a:xfrm flipH="1" rot="-5400000">
            <a:off x="2251283" y="2028833"/>
            <a:ext cx="1093200" cy="33672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3" name="Google Shape;383;p35"/>
          <p:cNvSpPr/>
          <p:nvPr/>
        </p:nvSpPr>
        <p:spPr>
          <a:xfrm>
            <a:off x="7062485" y="4040344"/>
            <a:ext cx="1711575" cy="437175"/>
          </a:xfrm>
          <a:prstGeom prst="rect">
            <a:avLst/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35"/>
          <p:cNvCxnSpPr>
            <a:stCxn id="385" idx="2"/>
            <a:endCxn id="380" idx="0"/>
          </p:cNvCxnSpPr>
          <p:nvPr/>
        </p:nvCxnSpPr>
        <p:spPr>
          <a:xfrm flipH="1">
            <a:off x="5645918" y="3127412"/>
            <a:ext cx="5700" cy="73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5" name="Google Shape;385;p35"/>
          <p:cNvSpPr/>
          <p:nvPr/>
        </p:nvSpPr>
        <p:spPr>
          <a:xfrm>
            <a:off x="4670168" y="2214362"/>
            <a:ext cx="1962900" cy="913050"/>
          </a:xfrm>
          <a:prstGeom prst="rect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showing how relevant 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question Q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6" name="Google Shape;386;p35"/>
          <p:cNvCxnSpPr>
            <a:stCxn id="380" idx="3"/>
            <a:endCxn id="383" idx="1"/>
          </p:cNvCxnSpPr>
          <p:nvPr/>
        </p:nvCxnSpPr>
        <p:spPr>
          <a:xfrm>
            <a:off x="6810603" y="4258950"/>
            <a:ext cx="252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7" name="Google Shape;387;p35"/>
          <p:cNvSpPr txBox="1"/>
          <p:nvPr/>
        </p:nvSpPr>
        <p:spPr>
          <a:xfrm>
            <a:off x="327750" y="1143908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35"/>
          <p:cNvCxnSpPr>
            <a:stCxn id="377" idx="3"/>
            <a:endCxn id="378" idx="1"/>
          </p:cNvCxnSpPr>
          <p:nvPr/>
        </p:nvCxnSpPr>
        <p:spPr>
          <a:xfrm flipH="1" rot="10800000">
            <a:off x="1973206" y="2670149"/>
            <a:ext cx="325800" cy="45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9" name="Google Shape;389;p35"/>
          <p:cNvCxnSpPr>
            <a:stCxn id="378" idx="3"/>
            <a:endCxn id="385" idx="1"/>
          </p:cNvCxnSpPr>
          <p:nvPr/>
        </p:nvCxnSpPr>
        <p:spPr>
          <a:xfrm>
            <a:off x="4152124" y="2670258"/>
            <a:ext cx="5181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0" name="Google Shape;390;p35"/>
          <p:cNvSpPr txBox="1"/>
          <p:nvPr/>
        </p:nvSpPr>
        <p:spPr>
          <a:xfrm>
            <a:off x="2270787" y="2053195"/>
            <a:ext cx="1909575" cy="346226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[CLS] Q [SEP] D</a:t>
            </a:r>
            <a:r>
              <a:rPr b="0" baseline="-25000" i="0" lang="de" sz="14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[SEP]</a:t>
            </a:r>
            <a:endParaRPr b="0" baseline="-25000" i="0" sz="1400" u="none" cap="none" strike="noStrik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2437" y="2645718"/>
            <a:ext cx="1777903" cy="100010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382" name="Google Shape;382;p35"/>
          <p:cNvSpPr/>
          <p:nvPr/>
        </p:nvSpPr>
        <p:spPr>
          <a:xfrm>
            <a:off x="258533" y="2928533"/>
            <a:ext cx="1711500" cy="2373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rel(Q, Di)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5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5"/>
          <p:cNvSpPr txBox="1"/>
          <p:nvPr/>
        </p:nvSpPr>
        <p:spPr>
          <a:xfrm>
            <a:off x="556385" y="632554"/>
            <a:ext cx="416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monoBERT – Architecture and Training</a:t>
            </a:r>
            <a:endParaRPr sz="1100"/>
          </a:p>
        </p:txBody>
      </p:sp>
      <p:sp>
        <p:nvSpPr>
          <p:cNvPr id="394" name="Google Shape;394;p35"/>
          <p:cNvSpPr txBox="1"/>
          <p:nvPr/>
        </p:nvSpPr>
        <p:spPr>
          <a:xfrm>
            <a:off x="321638" y="1928519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5"/>
          <p:cNvSpPr/>
          <p:nvPr/>
        </p:nvSpPr>
        <p:spPr>
          <a:xfrm>
            <a:off x="2018653" y="1253016"/>
            <a:ext cx="1285500" cy="508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DistilRoberta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5"/>
          <p:cNvSpPr/>
          <p:nvPr/>
        </p:nvSpPr>
        <p:spPr>
          <a:xfrm>
            <a:off x="4158636" y="1261200"/>
            <a:ext cx="992100" cy="508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 + Dropout</a:t>
            </a:r>
            <a:endParaRPr sz="1100"/>
          </a:p>
        </p:txBody>
      </p:sp>
      <p:sp>
        <p:nvSpPr>
          <p:cNvPr id="397" name="Google Shape;397;p35"/>
          <p:cNvSpPr/>
          <p:nvPr/>
        </p:nvSpPr>
        <p:spPr>
          <a:xfrm>
            <a:off x="7861592" y="1258990"/>
            <a:ext cx="791100" cy="508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ED74"/>
              </a:gs>
              <a:gs pos="35000">
                <a:srgbClr val="FFF09F"/>
              </a:gs>
              <a:gs pos="100000">
                <a:srgbClr val="FFF9D6"/>
              </a:gs>
            </a:gsLst>
            <a:lin ang="16200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Sigmoid</a:t>
            </a:r>
            <a:endParaRPr sz="1100"/>
          </a:p>
        </p:txBody>
      </p:sp>
      <p:sp>
        <p:nvSpPr>
          <p:cNvPr id="398" name="Google Shape;398;p35"/>
          <p:cNvSpPr/>
          <p:nvPr/>
        </p:nvSpPr>
        <p:spPr>
          <a:xfrm>
            <a:off x="6110693" y="1258990"/>
            <a:ext cx="791100" cy="5085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Linear</a:t>
            </a:r>
            <a:endParaRPr sz="1100"/>
          </a:p>
        </p:txBody>
      </p:sp>
      <p:cxnSp>
        <p:nvCxnSpPr>
          <p:cNvPr id="399" name="Google Shape;399;p35"/>
          <p:cNvCxnSpPr>
            <a:stCxn id="395" idx="3"/>
            <a:endCxn id="396" idx="1"/>
          </p:cNvCxnSpPr>
          <p:nvPr/>
        </p:nvCxnSpPr>
        <p:spPr>
          <a:xfrm>
            <a:off x="3304153" y="1507266"/>
            <a:ext cx="854400" cy="8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400" name="Google Shape;400;p35"/>
          <p:cNvCxnSpPr>
            <a:stCxn id="396" idx="3"/>
            <a:endCxn id="398" idx="1"/>
          </p:cNvCxnSpPr>
          <p:nvPr/>
        </p:nvCxnSpPr>
        <p:spPr>
          <a:xfrm flipH="1" rot="10800000">
            <a:off x="5150736" y="1513350"/>
            <a:ext cx="9600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401" name="Google Shape;401;p35"/>
          <p:cNvCxnSpPr>
            <a:stCxn id="398" idx="3"/>
            <a:endCxn id="397" idx="1"/>
          </p:cNvCxnSpPr>
          <p:nvPr/>
        </p:nvCxnSpPr>
        <p:spPr>
          <a:xfrm>
            <a:off x="6901793" y="1513240"/>
            <a:ext cx="959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402" name="Google Shape;402;p35"/>
          <p:cNvSpPr txBox="1"/>
          <p:nvPr/>
        </p:nvSpPr>
        <p:spPr>
          <a:xfrm>
            <a:off x="3369630" y="1113782"/>
            <a:ext cx="789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[CLS] Emb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 txBox="1"/>
          <p:nvPr/>
        </p:nvSpPr>
        <p:spPr>
          <a:xfrm>
            <a:off x="5151545" y="1117183"/>
            <a:ext cx="983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Silu Activation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406" name="Google Shape;406;p35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8" name="Google Shape;408;p35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7250" y="1221731"/>
            <a:ext cx="1734975" cy="130123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414" name="Google Shape;414;p36"/>
          <p:cNvSpPr txBox="1"/>
          <p:nvPr/>
        </p:nvSpPr>
        <p:spPr>
          <a:xfrm>
            <a:off x="556374" y="1221725"/>
            <a:ext cx="53538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relevant documents for question Q: “k” of them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“k” i</a:t>
            </a: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rrelevant documents that are ranked high by BM25+ added 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training set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difficult to discriminate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Push BERT (distil-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roberta)</a:t>
            </a: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better training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Equally distributed relevant and non-relevant documents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○"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556385" y="632554"/>
            <a:ext cx="333528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monoBERT – Data Preparation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3122613"/>
            <a:ext cx="6004335" cy="151323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418" name="Google Shape;418;p36"/>
          <p:cNvSpPr/>
          <p:nvPr/>
        </p:nvSpPr>
        <p:spPr>
          <a:xfrm>
            <a:off x="6642527" y="3385182"/>
            <a:ext cx="72265" cy="44291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6654443" y="3893004"/>
            <a:ext cx="78167" cy="661932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6"/>
          <p:cNvSpPr txBox="1"/>
          <p:nvPr/>
        </p:nvSpPr>
        <p:spPr>
          <a:xfrm>
            <a:off x="6754069" y="3448485"/>
            <a:ext cx="185411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Relevant doc – 1 Irrelevant</a:t>
            </a:r>
            <a:endParaRPr sz="1100"/>
          </a:p>
        </p:txBody>
      </p:sp>
      <p:sp>
        <p:nvSpPr>
          <p:cNvPr id="421" name="Google Shape;421;p36"/>
          <p:cNvSpPr txBox="1"/>
          <p:nvPr/>
        </p:nvSpPr>
        <p:spPr>
          <a:xfrm>
            <a:off x="6754069" y="4080493"/>
            <a:ext cx="19875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 </a:t>
            </a:r>
            <a:r>
              <a:rPr lang="de" sz="1100"/>
              <a:t>R</a:t>
            </a:r>
            <a:r>
              <a:rPr b="0" i="0" lang="de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elevant docs – 2 Irrelevant</a:t>
            </a:r>
            <a:endParaRPr sz="1100"/>
          </a:p>
        </p:txBody>
      </p:sp>
      <p:pic>
        <p:nvPicPr>
          <p:cNvPr id="422" name="Google Shape;42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6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424" name="Google Shape;424;p36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5" name="Google Shape;425;p36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6" name="Google Shape;426;p36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958" y="36017"/>
            <a:ext cx="2626067" cy="89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50" y="4800701"/>
            <a:ext cx="8665369" cy="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750" y="1095926"/>
            <a:ext cx="8665369" cy="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7"/>
          <p:cNvSpPr txBox="1"/>
          <p:nvPr/>
        </p:nvSpPr>
        <p:spPr>
          <a:xfrm>
            <a:off x="538114" y="1428583"/>
            <a:ext cx="548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435" name="Google Shape;435;p37"/>
          <p:cNvSpPr txBox="1"/>
          <p:nvPr/>
        </p:nvSpPr>
        <p:spPr>
          <a:xfrm>
            <a:off x="475100" y="2111175"/>
            <a:ext cx="50949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Question Q + top 50 documents from BM25+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Pointwise score 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 document is computed: s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s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 baseline="-25000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5-highest s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ranked and returned</a:t>
            </a:r>
            <a:r>
              <a:rPr baseline="-25000" lang="de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7"/>
          <p:cNvSpPr txBox="1"/>
          <p:nvPr/>
        </p:nvSpPr>
        <p:spPr>
          <a:xfrm>
            <a:off x="556385" y="143948"/>
            <a:ext cx="46833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7"/>
          <p:cNvSpPr txBox="1"/>
          <p:nvPr/>
        </p:nvSpPr>
        <p:spPr>
          <a:xfrm>
            <a:off x="556385" y="632554"/>
            <a:ext cx="4169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monoBERT – </a:t>
            </a:r>
            <a:r>
              <a:rPr lang="de" sz="1800">
                <a:solidFill>
                  <a:srgbClr val="2F5496"/>
                </a:solidFill>
              </a:rPr>
              <a:t>Inference</a:t>
            </a:r>
            <a:endParaRPr sz="1100"/>
          </a:p>
        </p:txBody>
      </p:sp>
      <p:sp>
        <p:nvSpPr>
          <p:cNvPr id="438" name="Google Shape;438;p37"/>
          <p:cNvSpPr txBox="1"/>
          <p:nvPr>
            <p:ph idx="10" type="dt"/>
          </p:nvPr>
        </p:nvSpPr>
        <p:spPr>
          <a:xfrm>
            <a:off x="628650" y="4828906"/>
            <a:ext cx="771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9" name="Google Shape;439;p37"/>
          <p:cNvPicPr preferRelativeResize="0"/>
          <p:nvPr/>
        </p:nvPicPr>
        <p:blipFill rotWithShape="1">
          <a:blip r:embed="rId5">
            <a:alphaModFix/>
          </a:blip>
          <a:srcRect b="0" l="0" r="1409" t="0"/>
          <a:stretch/>
        </p:blipFill>
        <p:spPr>
          <a:xfrm>
            <a:off x="5458989" y="1182025"/>
            <a:ext cx="3573025" cy="17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8"/>
          <p:cNvSpPr txBox="1"/>
          <p:nvPr/>
        </p:nvSpPr>
        <p:spPr>
          <a:xfrm>
            <a:off x="556385" y="632554"/>
            <a:ext cx="266803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monoBERT – Evaluation</a:t>
            </a:r>
            <a:endParaRPr sz="1100"/>
          </a:p>
        </p:txBody>
      </p:sp>
      <p:cxnSp>
        <p:nvCxnSpPr>
          <p:cNvPr id="446" name="Google Shape;446;p38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47" name="Google Shape;447;p38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8" name="Google Shape;448;p38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38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graphicFrame>
        <p:nvGraphicFramePr>
          <p:cNvPr id="450" name="Google Shape;450;p38"/>
          <p:cNvGraphicFramePr/>
          <p:nvPr/>
        </p:nvGraphicFramePr>
        <p:xfrm>
          <a:off x="1618782" y="130028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{D2EFF4B0-A606-492B-9E29-7227F690CD96}</a:tableStyleId>
              </a:tblPr>
              <a:tblGrid>
                <a:gridCol w="1147250"/>
                <a:gridCol w="1147250"/>
                <a:gridCol w="1147250"/>
                <a:gridCol w="1147250"/>
                <a:gridCol w="1147250"/>
              </a:tblGrid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MP@K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MAP@K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 hMerge="1"/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monoBERT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BM25+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monoBERT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BM25+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BBD6EE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0.57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0.57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0.49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0.38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0.67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0.59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3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0.30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4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0.32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de" sz="14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K = 5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0.27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0.21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0.67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0.61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R-Prec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0.46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0.44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</a:tr>
              <a:tr h="366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AR-Prec</a:t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 sz="1400" u="none" cap="none" strike="noStrike">
                          <a:solidFill>
                            <a:schemeClr val="dk1"/>
                          </a:solidFill>
                        </a:rPr>
                        <a:t>0.61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de" sz="1400" u="none" cap="none" strike="noStrike">
                          <a:solidFill>
                            <a:schemeClr val="dk1"/>
                          </a:solidFill>
                        </a:rPr>
                        <a:t>0.56</a:t>
                      </a:r>
                      <a:endParaRPr sz="1100"/>
                    </a:p>
                  </a:txBody>
                  <a:tcPr marT="45175" marB="45175" marR="90350" marL="9035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45175" marB="45175" marR="90350" marL="9035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451" name="Google Shape;45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/>
          <p:nvPr/>
        </p:nvSpPr>
        <p:spPr>
          <a:xfrm>
            <a:off x="3936682" y="2009350"/>
            <a:ext cx="2227800" cy="2351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EA9999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 txBox="1"/>
          <p:nvPr>
            <p:ph idx="10" type="dt"/>
          </p:nvPr>
        </p:nvSpPr>
        <p:spPr>
          <a:xfrm>
            <a:off x="628650" y="4828906"/>
            <a:ext cx="771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9"/>
          <p:cNvSpPr txBox="1"/>
          <p:nvPr>
            <p:ph idx="12" type="sldNum"/>
          </p:nvPr>
        </p:nvSpPr>
        <p:spPr>
          <a:xfrm>
            <a:off x="6457950" y="4821201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459" name="Google Shape;459;p39"/>
          <p:cNvCxnSpPr/>
          <p:nvPr/>
        </p:nvCxnSpPr>
        <p:spPr>
          <a:xfrm>
            <a:off x="280498" y="1148137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0" name="Google Shape;460;p39"/>
          <p:cNvCxnSpPr/>
          <p:nvPr/>
        </p:nvCxnSpPr>
        <p:spPr>
          <a:xfrm>
            <a:off x="306941" y="4767263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61" name="Google Shape;4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4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/>
          <p:nvPr/>
        </p:nvSpPr>
        <p:spPr>
          <a:xfrm>
            <a:off x="1308613" y="3379929"/>
            <a:ext cx="602813" cy="560344"/>
          </a:xfrm>
          <a:prstGeom prst="flowChartMagneticDisk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38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Corpus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3" name="Google Shape;463;p39"/>
          <p:cNvSpPr/>
          <p:nvPr/>
        </p:nvSpPr>
        <p:spPr>
          <a:xfrm>
            <a:off x="1545557" y="2902703"/>
            <a:ext cx="129000" cy="477300"/>
          </a:xfrm>
          <a:prstGeom prst="mathMinus">
            <a:avLst>
              <a:gd fmla="val 1000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4" name="Google Shape;464;p39"/>
          <p:cNvSpPr txBox="1"/>
          <p:nvPr/>
        </p:nvSpPr>
        <p:spPr>
          <a:xfrm>
            <a:off x="3990932" y="2251741"/>
            <a:ext cx="334800" cy="16623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5" name="Google Shape;465;p39"/>
          <p:cNvSpPr txBox="1"/>
          <p:nvPr/>
        </p:nvSpPr>
        <p:spPr>
          <a:xfrm>
            <a:off x="2216207" y="2251741"/>
            <a:ext cx="334800" cy="20010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" name="Google Shape;466;p39"/>
          <p:cNvSpPr txBox="1"/>
          <p:nvPr/>
        </p:nvSpPr>
        <p:spPr>
          <a:xfrm>
            <a:off x="5793445" y="2251741"/>
            <a:ext cx="334800" cy="16623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67" name="Google Shape;467;p39"/>
          <p:cNvGrpSpPr/>
          <p:nvPr/>
        </p:nvGrpSpPr>
        <p:grpSpPr>
          <a:xfrm>
            <a:off x="197684" y="2207868"/>
            <a:ext cx="8639459" cy="855225"/>
            <a:chOff x="96310" y="2184403"/>
            <a:chExt cx="11519279" cy="1140300"/>
          </a:xfrm>
        </p:grpSpPr>
        <p:sp>
          <p:nvSpPr>
            <p:cNvPr id="468" name="Google Shape;468;p39"/>
            <p:cNvSpPr/>
            <p:nvPr/>
          </p:nvSpPr>
          <p:spPr>
            <a:xfrm>
              <a:off x="1319550" y="2577816"/>
              <a:ext cx="14682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3218575" y="2577816"/>
              <a:ext cx="19017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584875" y="2577816"/>
              <a:ext cx="19869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8001026" y="2577816"/>
              <a:ext cx="22737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96310" y="2366039"/>
              <a:ext cx="1173600" cy="728100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gradFill>
              <a:gsLst>
                <a:gs pos="0">
                  <a:srgbClr val="FFAF82"/>
                </a:gs>
                <a:gs pos="35000">
                  <a:srgbClr val="FFC5A7"/>
                </a:gs>
                <a:gs pos="100000">
                  <a:srgbClr val="FFE8DA"/>
                </a:gs>
              </a:gsLst>
              <a:lin ang="16200038" scaled="0"/>
            </a:gradFill>
            <a:ln cap="flat" cmpd="sng" w="9525">
              <a:solidFill>
                <a:srgbClr val="EB792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Question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10335189" y="2184403"/>
              <a:ext cx="1280400" cy="1140300"/>
            </a:xfrm>
            <a:prstGeom prst="ellipse">
              <a:avLst/>
            </a:prstGeom>
            <a:gradFill>
              <a:gsLst>
                <a:gs pos="0">
                  <a:srgbClr val="FFED74"/>
                </a:gs>
                <a:gs pos="35000">
                  <a:srgbClr val="FFF09F"/>
                </a:gs>
                <a:gs pos="100000">
                  <a:srgbClr val="FFF9D6"/>
                </a:gs>
              </a:gsLst>
              <a:lin ang="16200038" scaled="0"/>
            </a:gradFill>
            <a:ln cap="flat" cmpd="sng" w="9525">
              <a:solidFill>
                <a:srgbClr val="FFBE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Answer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74" name="Google Shape;474;p39"/>
          <p:cNvGrpSpPr/>
          <p:nvPr/>
        </p:nvGrpSpPr>
        <p:grpSpPr>
          <a:xfrm>
            <a:off x="1275445" y="2251741"/>
            <a:ext cx="6486354" cy="994275"/>
            <a:chOff x="1533325" y="2242900"/>
            <a:chExt cx="8648473" cy="1325700"/>
          </a:xfrm>
        </p:grpSpPr>
        <p:sp>
          <p:nvSpPr>
            <p:cNvPr id="475" name="Google Shape;475;p39"/>
            <p:cNvSpPr/>
            <p:nvPr/>
          </p:nvSpPr>
          <p:spPr>
            <a:xfrm>
              <a:off x="1533325" y="2242900"/>
              <a:ext cx="892200" cy="916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9B5FF"/>
                </a:gs>
                <a:gs pos="35000">
                  <a:srgbClr val="B9CBFF"/>
                </a:gs>
                <a:gs pos="100000">
                  <a:srgbClr val="E2E9FF"/>
                </a:gs>
              </a:gsLst>
              <a:lin ang="16200038" scaled="0"/>
            </a:gradFill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BM25+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3438350" y="2242900"/>
              <a:ext cx="1260000" cy="97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F7A3"/>
                </a:gs>
                <a:gs pos="35000">
                  <a:srgbClr val="CDF8BE"/>
                </a:gs>
                <a:gs pos="100000">
                  <a:srgbClr val="ECFDE5"/>
                </a:gs>
              </a:gsLst>
              <a:lin ang="16200038" scaled="0"/>
            </a:gradFill>
            <a:ln cap="flat" cmpd="sng" w="9525">
              <a:solidFill>
                <a:srgbClr val="6CAB4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monoBERT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5857575" y="2242900"/>
              <a:ext cx="1260000" cy="974400"/>
            </a:xfrm>
            <a:prstGeom prst="roundRect">
              <a:avLst>
                <a:gd fmla="val 16667" name="adj"/>
              </a:avLst>
            </a:prstGeom>
            <a:solidFill>
              <a:srgbClr val="A8D08C"/>
            </a:solidFill>
            <a:ln cap="flat" cmpd="sng" w="9525">
              <a:solidFill>
                <a:srgbClr val="6CAB4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duoBERT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8035173" y="2242900"/>
              <a:ext cx="2146625" cy="1325700"/>
            </a:xfrm>
            <a:prstGeom prst="flowChartMerge">
              <a:avLst/>
            </a:prstGeom>
            <a:solidFill>
              <a:srgbClr val="A64D7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Question Answering</a:t>
              </a:r>
              <a:endParaRPr b="1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79" name="Google Shape;479;p39"/>
          <p:cNvSpPr txBox="1"/>
          <p:nvPr/>
        </p:nvSpPr>
        <p:spPr>
          <a:xfrm>
            <a:off x="556373" y="143950"/>
            <a:ext cx="4085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lang="de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9"/>
          <p:cNvSpPr txBox="1"/>
          <p:nvPr/>
        </p:nvSpPr>
        <p:spPr>
          <a:xfrm>
            <a:off x="556385" y="632554"/>
            <a:ext cx="1357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/>
          <p:nvPr/>
        </p:nvSpPr>
        <p:spPr>
          <a:xfrm>
            <a:off x="571500" y="2206427"/>
            <a:ext cx="1711575" cy="23715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40"/>
          <p:cNvSpPr/>
          <p:nvPr/>
        </p:nvSpPr>
        <p:spPr>
          <a:xfrm>
            <a:off x="571500" y="2813053"/>
            <a:ext cx="1711575" cy="30015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(D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40"/>
          <p:cNvSpPr/>
          <p:nvPr/>
        </p:nvSpPr>
        <p:spPr>
          <a:xfrm>
            <a:off x="571500" y="2478376"/>
            <a:ext cx="1711575" cy="30015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(D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40"/>
          <p:cNvSpPr/>
          <p:nvPr/>
        </p:nvSpPr>
        <p:spPr>
          <a:xfrm>
            <a:off x="2608894" y="2262902"/>
            <a:ext cx="1853100" cy="577125"/>
          </a:xfrm>
          <a:prstGeom prst="rect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 + 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89" name="Google Shape;489;p40"/>
          <p:cNvCxnSpPr>
            <a:stCxn id="485" idx="3"/>
            <a:endCxn id="488" idx="1"/>
          </p:cNvCxnSpPr>
          <p:nvPr/>
        </p:nvCxnSpPr>
        <p:spPr>
          <a:xfrm>
            <a:off x="2283075" y="2325002"/>
            <a:ext cx="325800" cy="226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90" name="Google Shape;490;p40"/>
          <p:cNvCxnSpPr>
            <a:stCxn id="486" idx="3"/>
            <a:endCxn id="488" idx="1"/>
          </p:cNvCxnSpPr>
          <p:nvPr/>
        </p:nvCxnSpPr>
        <p:spPr>
          <a:xfrm flipH="1" rot="10800000">
            <a:off x="2283075" y="2551528"/>
            <a:ext cx="325800" cy="4116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1" name="Google Shape;491;p40"/>
          <p:cNvSpPr/>
          <p:nvPr/>
        </p:nvSpPr>
        <p:spPr>
          <a:xfrm>
            <a:off x="4887362" y="3824450"/>
            <a:ext cx="2057400" cy="631200"/>
          </a:xfrm>
          <a:prstGeom prst="rect">
            <a:avLst/>
          </a:prstGeom>
          <a:gradFill>
            <a:gsLst>
              <a:gs pos="0">
                <a:srgbClr val="FFED74"/>
              </a:gs>
              <a:gs pos="35000">
                <a:srgbClr val="FFF09F"/>
              </a:gs>
              <a:gs pos="100000">
                <a:srgbClr val="FFF9D6"/>
              </a:gs>
            </a:gsLst>
            <a:lin ang="16200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</a:t>
            </a: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Cross-entropy loss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2" name="Google Shape;492;p40"/>
          <p:cNvCxnSpPr>
            <a:stCxn id="493" idx="2"/>
            <a:endCxn id="491" idx="1"/>
          </p:cNvCxnSpPr>
          <p:nvPr/>
        </p:nvCxnSpPr>
        <p:spPr>
          <a:xfrm flipH="1" rot="-5400000">
            <a:off x="2810440" y="2063245"/>
            <a:ext cx="689700" cy="3464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4" name="Google Shape;494;p40"/>
          <p:cNvSpPr/>
          <p:nvPr/>
        </p:nvSpPr>
        <p:spPr>
          <a:xfrm>
            <a:off x="7372354" y="3921550"/>
            <a:ext cx="1711575" cy="437175"/>
          </a:xfrm>
          <a:prstGeom prst="rect">
            <a:avLst/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40"/>
          <p:cNvCxnSpPr>
            <a:stCxn id="496" idx="2"/>
            <a:endCxn id="491" idx="0"/>
          </p:cNvCxnSpPr>
          <p:nvPr/>
        </p:nvCxnSpPr>
        <p:spPr>
          <a:xfrm>
            <a:off x="5906705" y="3000174"/>
            <a:ext cx="9300" cy="82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6" name="Google Shape;496;p40"/>
          <p:cNvSpPr/>
          <p:nvPr/>
        </p:nvSpPr>
        <p:spPr>
          <a:xfrm>
            <a:off x="4999730" y="2103999"/>
            <a:ext cx="1813950" cy="896175"/>
          </a:xfrm>
          <a:prstGeom prst="rect">
            <a:avLst/>
          </a:prstGeom>
          <a:gradFill>
            <a:gsLst>
              <a:gs pos="0">
                <a:srgbClr val="9BCDFF"/>
              </a:gs>
              <a:gs pos="35000">
                <a:srgbClr val="B8DCFF"/>
              </a:gs>
              <a:gs pos="100000">
                <a:srgbClr val="E2F0FF"/>
              </a:gs>
            </a:gsLst>
            <a:lin ang="16200000" scaled="0"/>
          </a:gradFill>
          <a:ln cap="flat" cmpd="sng" w="9525">
            <a:solidFill>
              <a:srgbClr val="5597D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 showing probability 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more relevant than 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7" name="Google Shape;497;p40"/>
          <p:cNvCxnSpPr>
            <a:stCxn id="491" idx="3"/>
            <a:endCxn id="494" idx="1"/>
          </p:cNvCxnSpPr>
          <p:nvPr/>
        </p:nvCxnSpPr>
        <p:spPr>
          <a:xfrm>
            <a:off x="6944762" y="4140050"/>
            <a:ext cx="42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98" name="Google Shape;498;p40"/>
          <p:cNvSpPr txBox="1"/>
          <p:nvPr/>
        </p:nvSpPr>
        <p:spPr>
          <a:xfrm>
            <a:off x="517208" y="1695426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40"/>
          <p:cNvCxnSpPr>
            <a:stCxn id="487" idx="3"/>
            <a:endCxn id="488" idx="1"/>
          </p:cNvCxnSpPr>
          <p:nvPr/>
        </p:nvCxnSpPr>
        <p:spPr>
          <a:xfrm flipH="1" rot="10800000">
            <a:off x="2283075" y="2551351"/>
            <a:ext cx="325800" cy="77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00" name="Google Shape;500;p40"/>
          <p:cNvCxnSpPr>
            <a:stCxn id="488" idx="3"/>
            <a:endCxn id="496" idx="1"/>
          </p:cNvCxnSpPr>
          <p:nvPr/>
        </p:nvCxnSpPr>
        <p:spPr>
          <a:xfrm>
            <a:off x="4461994" y="2551465"/>
            <a:ext cx="5376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501" name="Google Shape;5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9819" y="1131117"/>
            <a:ext cx="2224208" cy="89615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502" name="Google Shape;502;p40"/>
          <p:cNvSpPr txBox="1"/>
          <p:nvPr/>
        </p:nvSpPr>
        <p:spPr>
          <a:xfrm>
            <a:off x="2580656" y="1934402"/>
            <a:ext cx="1909575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[CLS] Q [SEP] D</a:t>
            </a:r>
            <a:r>
              <a:rPr b="0" baseline="-25000" i="0" lang="de" sz="11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1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 [SEP] D</a:t>
            </a:r>
            <a:r>
              <a:rPr b="0" baseline="-25000" i="0" lang="de" sz="11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b="0" i="0" lang="de" sz="1100" u="none" cap="none" strike="noStrike">
                <a:solidFill>
                  <a:srgbClr val="E06666"/>
                </a:solidFill>
                <a:latin typeface="Calibri"/>
                <a:ea typeface="Calibri"/>
                <a:cs typeface="Calibri"/>
                <a:sym typeface="Calibri"/>
              </a:rPr>
              <a:t>[SEP]</a:t>
            </a:r>
            <a:endParaRPr b="0" baseline="-25000" i="0" sz="1100" u="none" cap="none" strike="noStrike">
              <a:solidFill>
                <a:srgbClr val="E0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40"/>
          <p:cNvSpPr txBox="1"/>
          <p:nvPr/>
        </p:nvSpPr>
        <p:spPr>
          <a:xfrm>
            <a:off x="2693020" y="2865209"/>
            <a:ext cx="1590975" cy="51952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●"/>
            </a:pPr>
            <a:r>
              <a:rPr b="0" i="0" lang="de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Question: max tokens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libri"/>
              <a:buChar char="●"/>
            </a:pPr>
            <a:r>
              <a:rPr b="0" i="0" lang="de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Docs: (512-question) shared equally</a:t>
            </a:r>
            <a:endParaRPr b="0" i="0" sz="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40"/>
          <p:cNvSpPr/>
          <p:nvPr/>
        </p:nvSpPr>
        <p:spPr>
          <a:xfrm>
            <a:off x="567490" y="3213145"/>
            <a:ext cx="1711500" cy="2373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 rel(Q, Di, Dj)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40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40"/>
          <p:cNvSpPr txBox="1"/>
          <p:nvPr/>
        </p:nvSpPr>
        <p:spPr>
          <a:xfrm>
            <a:off x="556385" y="632554"/>
            <a:ext cx="397729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duoBERT – Training and Architecture</a:t>
            </a:r>
            <a:endParaRPr sz="1100"/>
          </a:p>
        </p:txBody>
      </p:sp>
      <p:sp>
        <p:nvSpPr>
          <p:cNvPr id="506" name="Google Shape;506;p40"/>
          <p:cNvSpPr txBox="1"/>
          <p:nvPr/>
        </p:nvSpPr>
        <p:spPr>
          <a:xfrm>
            <a:off x="517208" y="1163691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Architecture: Same as monoBERT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7" name="Google Shape;507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0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509" name="Google Shape;509;p40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0" name="Google Shape;510;p40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40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1"/>
          <p:cNvSpPr txBox="1"/>
          <p:nvPr/>
        </p:nvSpPr>
        <p:spPr>
          <a:xfrm>
            <a:off x="556385" y="1227338"/>
            <a:ext cx="4910625" cy="14542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+ relevant document pairs taken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Cross product with irrelevant documents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score 1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Combinations other way around also added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17" name="Google Shape;517;p41"/>
          <p:cNvGraphicFramePr/>
          <p:nvPr/>
        </p:nvGraphicFramePr>
        <p:xfrm>
          <a:off x="2533949" y="28935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{9829D286-18CE-44E4-950B-2F8D2F210B6B}</a:tableStyleId>
              </a:tblPr>
              <a:tblGrid>
                <a:gridCol w="1233300"/>
                <a:gridCol w="1233300"/>
                <a:gridCol w="1233300"/>
              </a:tblGrid>
              <a:tr h="483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Doc_x</a:t>
                      </a:r>
                      <a:endParaRPr b="1"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Doc_y</a:t>
                      </a:r>
                      <a:endParaRPr b="1"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de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Score</a:t>
                      </a:r>
                      <a:endParaRPr b="1"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BBD6EE"/>
                    </a:solidFill>
                  </a:tcPr>
                </a:tc>
              </a:tr>
              <a:tr h="64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de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Relevant Document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de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Irrelevant Document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F2F2F2"/>
                    </a:solidFill>
                  </a:tcPr>
                </a:tc>
              </a:tr>
              <a:tr h="645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Irrelevant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Relevant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Document</a:t>
                      </a:r>
                      <a:endParaRPr sz="14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de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85925" marB="85925" marR="85925" marL="85925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518" name="Google Shape;518;p41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41"/>
          <p:cNvSpPr txBox="1"/>
          <p:nvPr/>
        </p:nvSpPr>
        <p:spPr>
          <a:xfrm>
            <a:off x="556385" y="632554"/>
            <a:ext cx="342545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duoBERT – Dataset preparation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0" name="Google Shape;5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1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522" name="Google Shape;522;p41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3" name="Google Shape;523;p41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4" name="Google Shape;524;p41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5" name="Google Shape;5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7531" y="1227350"/>
            <a:ext cx="2493095" cy="1401900"/>
          </a:xfrm>
          <a:prstGeom prst="rect">
            <a:avLst/>
          </a:prstGeom>
          <a:noFill/>
          <a:ln>
            <a:noFill/>
          </a:ln>
          <a:effectLst>
            <a:reflection blurRad="0" dir="5400000" dist="85725" endA="0" endPos="12000" fadeDir="5400012" kx="0" rotWithShape="0" algn="bl" stA="47000" stPos="0" sy="-100000" ky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3363" y="1218413"/>
            <a:ext cx="4349755" cy="154228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2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556385" y="632554"/>
            <a:ext cx="235906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duoBERT – Inference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2"/>
          <p:cNvSpPr txBox="1"/>
          <p:nvPr/>
        </p:nvSpPr>
        <p:spPr>
          <a:xfrm>
            <a:off x="327750" y="1994130"/>
            <a:ext cx="4910625" cy="22159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Question Q + 5 documents from monoBERT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Pairwise score per document is computed: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baseline="-2500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document is compared against other documents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scores per document summed up to get respective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pairwise agreement that candidate D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more relevant than the rest of the candidates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Documents re-ranked by respective S</a:t>
            </a:r>
            <a:r>
              <a:rPr b="0" baseline="-2500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2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536" name="Google Shape;536;p42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7" name="Google Shape;537;p42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8" name="Google Shape;538;p42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de" sz="4400"/>
              <a:t>Overview</a:t>
            </a:r>
            <a:endParaRPr sz="4400"/>
          </a:p>
        </p:txBody>
      </p:sp>
      <p:sp>
        <p:nvSpPr>
          <p:cNvPr id="135" name="Google Shape;135;p25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2196704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5"/>
          <p:cNvSpPr/>
          <p:nvPr/>
        </p:nvSpPr>
        <p:spPr>
          <a:xfrm>
            <a:off x="4369832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5"/>
          <p:cNvSpPr/>
          <p:nvPr/>
        </p:nvSpPr>
        <p:spPr>
          <a:xfrm>
            <a:off x="6542961" y="2790349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5"/>
          <p:cNvSpPr/>
          <p:nvPr/>
        </p:nvSpPr>
        <p:spPr>
          <a:xfrm>
            <a:off x="2690336" y="1774507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5"/>
          <p:cNvSpPr/>
          <p:nvPr/>
        </p:nvSpPr>
        <p:spPr>
          <a:xfrm>
            <a:off x="2757488" y="1875265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 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5"/>
          <p:cNvSpPr/>
          <p:nvPr/>
        </p:nvSpPr>
        <p:spPr>
          <a:xfrm>
            <a:off x="4863465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4930616" y="1839472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>
            <a:off x="7036594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7183755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03745" y="1845946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 txBox="1"/>
          <p:nvPr/>
        </p:nvSpPr>
        <p:spPr>
          <a:xfrm>
            <a:off x="2837479" y="1461527"/>
            <a:ext cx="1228725" cy="530885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404" y="3428462"/>
            <a:ext cx="658875" cy="6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474" y="3452396"/>
            <a:ext cx="611006" cy="61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8085" y="3463954"/>
            <a:ext cx="610987" cy="6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5"/>
          <p:cNvSpPr/>
          <p:nvPr/>
        </p:nvSpPr>
        <p:spPr>
          <a:xfrm>
            <a:off x="531496" y="1788974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598647" y="1889731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672037" y="1555167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file, doc, documents, files, document, format, paper icon - Download  on Iconfinder" id="154" name="Google Shape;154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276" y="3412187"/>
            <a:ext cx="691425" cy="6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5010626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5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7" name="Google Shape;157;p25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8" name="Google Shape;158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544" name="Google Shape;544;p43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3"/>
          <p:cNvSpPr txBox="1"/>
          <p:nvPr/>
        </p:nvSpPr>
        <p:spPr>
          <a:xfrm>
            <a:off x="556385" y="632554"/>
            <a:ext cx="2475678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duoBERT – Evaluation</a:t>
            </a:r>
            <a:endParaRPr sz="1100"/>
          </a:p>
        </p:txBody>
      </p:sp>
      <p:sp>
        <p:nvSpPr>
          <p:cNvPr id="546" name="Google Shape;546;p43"/>
          <p:cNvSpPr txBox="1"/>
          <p:nvPr/>
        </p:nvSpPr>
        <p:spPr>
          <a:xfrm>
            <a:off x="556385" y="1785562"/>
            <a:ext cx="519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architectures explored (CNNs etc.)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improvement over the results from monoBERT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Worse than monoBERT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 critics: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not rich enough?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1" marL="685800" marR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Float scores instead of only 0s and 1s? But, how?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2929" y="1307098"/>
            <a:ext cx="1876125" cy="203428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id="548" name="Google Shape;548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3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0" name="Google Shape;550;p43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1" name="Google Shape;551;p43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3"/>
          <p:cNvSpPr txBox="1"/>
          <p:nvPr/>
        </p:nvSpPr>
        <p:spPr>
          <a:xfrm>
            <a:off x="6773038" y="2841123"/>
            <a:ext cx="1995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BERT failed</a:t>
            </a:r>
            <a:endParaRPr sz="17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de" sz="4400"/>
              <a:t>Overview</a:t>
            </a:r>
            <a:endParaRPr sz="4400"/>
          </a:p>
        </p:txBody>
      </p:sp>
      <p:sp>
        <p:nvSpPr>
          <p:cNvPr id="558" name="Google Shape;558;p44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4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560" name="Google Shape;560;p44"/>
          <p:cNvSpPr/>
          <p:nvPr/>
        </p:nvSpPr>
        <p:spPr>
          <a:xfrm>
            <a:off x="2196704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4"/>
          <p:cNvSpPr/>
          <p:nvPr/>
        </p:nvSpPr>
        <p:spPr>
          <a:xfrm>
            <a:off x="4369832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4"/>
          <p:cNvSpPr/>
          <p:nvPr/>
        </p:nvSpPr>
        <p:spPr>
          <a:xfrm>
            <a:off x="6542961" y="2790349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44"/>
          <p:cNvSpPr/>
          <p:nvPr/>
        </p:nvSpPr>
        <p:spPr>
          <a:xfrm>
            <a:off x="2690336" y="1774507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44"/>
          <p:cNvSpPr/>
          <p:nvPr/>
        </p:nvSpPr>
        <p:spPr>
          <a:xfrm>
            <a:off x="2757488" y="1875265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 25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44"/>
          <p:cNvSpPr/>
          <p:nvPr/>
        </p:nvSpPr>
        <p:spPr>
          <a:xfrm>
            <a:off x="4863465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4"/>
          <p:cNvSpPr/>
          <p:nvPr/>
        </p:nvSpPr>
        <p:spPr>
          <a:xfrm>
            <a:off x="4930616" y="1839472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44"/>
          <p:cNvSpPr/>
          <p:nvPr/>
        </p:nvSpPr>
        <p:spPr>
          <a:xfrm>
            <a:off x="7036594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4"/>
          <p:cNvSpPr txBox="1"/>
          <p:nvPr/>
        </p:nvSpPr>
        <p:spPr>
          <a:xfrm>
            <a:off x="7183755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4"/>
          <p:cNvSpPr/>
          <p:nvPr/>
        </p:nvSpPr>
        <p:spPr>
          <a:xfrm>
            <a:off x="7103745" y="1845946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4"/>
          <p:cNvSpPr txBox="1"/>
          <p:nvPr/>
        </p:nvSpPr>
        <p:spPr>
          <a:xfrm>
            <a:off x="2837479" y="1461527"/>
            <a:ext cx="1228725" cy="530885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404" y="3428462"/>
            <a:ext cx="658875" cy="6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474" y="3452396"/>
            <a:ext cx="611006" cy="61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8085" y="3463954"/>
            <a:ext cx="610987" cy="6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44"/>
          <p:cNvSpPr/>
          <p:nvPr/>
        </p:nvSpPr>
        <p:spPr>
          <a:xfrm>
            <a:off x="531496" y="1788974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4"/>
          <p:cNvSpPr/>
          <p:nvPr/>
        </p:nvSpPr>
        <p:spPr>
          <a:xfrm>
            <a:off x="598647" y="1889731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4"/>
          <p:cNvSpPr txBox="1"/>
          <p:nvPr/>
        </p:nvSpPr>
        <p:spPr>
          <a:xfrm>
            <a:off x="672037" y="1555167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file, doc, documents, files, document, format, paper icon - Download  on Iconfinder" id="577" name="Google Shape;57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276" y="3412187"/>
            <a:ext cx="691425" cy="6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44"/>
          <p:cNvSpPr txBox="1"/>
          <p:nvPr/>
        </p:nvSpPr>
        <p:spPr>
          <a:xfrm>
            <a:off x="5010626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9" name="Google Shape;579;p44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80" name="Google Shape;580;p44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81" name="Google Shape;58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5"/>
          <p:cNvSpPr/>
          <p:nvPr/>
        </p:nvSpPr>
        <p:spPr>
          <a:xfrm>
            <a:off x="571500" y="2036906"/>
            <a:ext cx="1711643" cy="23717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5"/>
          <p:cNvSpPr/>
          <p:nvPr/>
        </p:nvSpPr>
        <p:spPr>
          <a:xfrm>
            <a:off x="571500" y="2580814"/>
            <a:ext cx="1711643" cy="23717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571500" y="2308860"/>
            <a:ext cx="1711643" cy="23717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5"/>
          <p:cNvSpPr/>
          <p:nvPr/>
        </p:nvSpPr>
        <p:spPr>
          <a:xfrm>
            <a:off x="2608898" y="2093387"/>
            <a:ext cx="1363028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0" name="Google Shape;590;p45"/>
          <p:cNvCxnSpPr>
            <a:stCxn id="586" idx="3"/>
            <a:endCxn id="589" idx="1"/>
          </p:cNvCxnSpPr>
          <p:nvPr/>
        </p:nvCxnSpPr>
        <p:spPr>
          <a:xfrm>
            <a:off x="2283143" y="2155493"/>
            <a:ext cx="325800" cy="13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1" name="Google Shape;591;p45"/>
          <p:cNvCxnSpPr>
            <a:stCxn id="588" idx="3"/>
            <a:endCxn id="589" idx="1"/>
          </p:cNvCxnSpPr>
          <p:nvPr/>
        </p:nvCxnSpPr>
        <p:spPr>
          <a:xfrm flipH="1" rot="10800000">
            <a:off x="2283143" y="2289446"/>
            <a:ext cx="325800" cy="1380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2" name="Google Shape;592;p45"/>
          <p:cNvSpPr/>
          <p:nvPr/>
        </p:nvSpPr>
        <p:spPr>
          <a:xfrm>
            <a:off x="4246245" y="2932002"/>
            <a:ext cx="1814035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45"/>
          <p:cNvSpPr/>
          <p:nvPr/>
        </p:nvSpPr>
        <p:spPr>
          <a:xfrm>
            <a:off x="4246245" y="3658310"/>
            <a:ext cx="1814035" cy="43718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45"/>
          <p:cNvCxnSpPr>
            <a:stCxn id="587" idx="2"/>
            <a:endCxn id="593" idx="1"/>
          </p:cNvCxnSpPr>
          <p:nvPr/>
        </p:nvCxnSpPr>
        <p:spPr>
          <a:xfrm flipH="1" rot="-5400000">
            <a:off x="2307221" y="1938086"/>
            <a:ext cx="1059000" cy="28188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5" name="Google Shape;595;p45"/>
          <p:cNvSpPr/>
          <p:nvPr/>
        </p:nvSpPr>
        <p:spPr>
          <a:xfrm>
            <a:off x="6737985" y="3651661"/>
            <a:ext cx="1711643" cy="43718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6" name="Google Shape;596;p45"/>
          <p:cNvCxnSpPr>
            <a:stCxn id="592" idx="2"/>
            <a:endCxn id="593" idx="0"/>
          </p:cNvCxnSpPr>
          <p:nvPr/>
        </p:nvCxnSpPr>
        <p:spPr>
          <a:xfrm>
            <a:off x="5153263" y="3324417"/>
            <a:ext cx="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97" name="Google Shape;597;p45"/>
          <p:cNvSpPr/>
          <p:nvPr/>
        </p:nvSpPr>
        <p:spPr>
          <a:xfrm>
            <a:off x="4226672" y="2093387"/>
            <a:ext cx="1853180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bucket with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8" name="Google Shape;598;p45"/>
          <p:cNvCxnSpPr>
            <a:stCxn id="593" idx="3"/>
            <a:endCxn id="595" idx="1"/>
          </p:cNvCxnSpPr>
          <p:nvPr/>
        </p:nvCxnSpPr>
        <p:spPr>
          <a:xfrm flipH="1" rot="10800000">
            <a:off x="6060281" y="3870302"/>
            <a:ext cx="6777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99" name="Google Shape;599;p45"/>
          <p:cNvCxnSpPr>
            <a:stCxn id="597" idx="2"/>
            <a:endCxn id="592" idx="0"/>
          </p:cNvCxnSpPr>
          <p:nvPr/>
        </p:nvCxnSpPr>
        <p:spPr>
          <a:xfrm>
            <a:off x="5153262" y="2485802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00" name="Google Shape;600;p45"/>
          <p:cNvCxnSpPr>
            <a:stCxn id="589" idx="3"/>
            <a:endCxn id="597" idx="1"/>
          </p:cNvCxnSpPr>
          <p:nvPr/>
        </p:nvCxnSpPr>
        <p:spPr>
          <a:xfrm>
            <a:off x="3971925" y="2289594"/>
            <a:ext cx="25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1" name="Google Shape;601;p45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5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3" name="Google Shape;60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5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5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45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607" name="Google Shape;607;p45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8" name="Google Shape;608;p45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6"/>
          <p:cNvSpPr/>
          <p:nvPr/>
        </p:nvSpPr>
        <p:spPr>
          <a:xfrm>
            <a:off x="571500" y="2036906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571500" y="2580814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571500" y="2308860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2608898" y="2093387"/>
            <a:ext cx="1363050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7" name="Google Shape;617;p46"/>
          <p:cNvCxnSpPr>
            <a:stCxn id="613" idx="3"/>
            <a:endCxn id="616" idx="1"/>
          </p:cNvCxnSpPr>
          <p:nvPr/>
        </p:nvCxnSpPr>
        <p:spPr>
          <a:xfrm>
            <a:off x="2283075" y="2155481"/>
            <a:ext cx="325800" cy="13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18" name="Google Shape;618;p46"/>
          <p:cNvCxnSpPr>
            <a:stCxn id="615" idx="3"/>
            <a:endCxn id="616" idx="1"/>
          </p:cNvCxnSpPr>
          <p:nvPr/>
        </p:nvCxnSpPr>
        <p:spPr>
          <a:xfrm flipH="1" rot="10800000">
            <a:off x="2283075" y="2289735"/>
            <a:ext cx="325800" cy="137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19" name="Google Shape;619;p46"/>
          <p:cNvSpPr/>
          <p:nvPr/>
        </p:nvSpPr>
        <p:spPr>
          <a:xfrm>
            <a:off x="4246245" y="2932002"/>
            <a:ext cx="1813950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6"/>
          <p:cNvSpPr/>
          <p:nvPr/>
        </p:nvSpPr>
        <p:spPr>
          <a:xfrm>
            <a:off x="4246245" y="3658310"/>
            <a:ext cx="1813950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1" name="Google Shape;621;p46"/>
          <p:cNvCxnSpPr>
            <a:stCxn id="614" idx="2"/>
            <a:endCxn id="620" idx="1"/>
          </p:cNvCxnSpPr>
          <p:nvPr/>
        </p:nvCxnSpPr>
        <p:spPr>
          <a:xfrm flipH="1" rot="-5400000">
            <a:off x="2307337" y="1937914"/>
            <a:ext cx="1059000" cy="2819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2" name="Google Shape;622;p46"/>
          <p:cNvSpPr/>
          <p:nvPr/>
        </p:nvSpPr>
        <p:spPr>
          <a:xfrm>
            <a:off x="6737985" y="3651661"/>
            <a:ext cx="1711575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3" name="Google Shape;623;p46"/>
          <p:cNvCxnSpPr>
            <a:stCxn id="619" idx="2"/>
            <a:endCxn id="620" idx="0"/>
          </p:cNvCxnSpPr>
          <p:nvPr/>
        </p:nvCxnSpPr>
        <p:spPr>
          <a:xfrm>
            <a:off x="5153220" y="3324402"/>
            <a:ext cx="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4" name="Google Shape;624;p46"/>
          <p:cNvSpPr/>
          <p:nvPr/>
        </p:nvSpPr>
        <p:spPr>
          <a:xfrm>
            <a:off x="4226672" y="2093387"/>
            <a:ext cx="1853100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bucket with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" name="Google Shape;625;p46"/>
          <p:cNvCxnSpPr>
            <a:stCxn id="620" idx="3"/>
            <a:endCxn id="622" idx="1"/>
          </p:cNvCxnSpPr>
          <p:nvPr/>
        </p:nvCxnSpPr>
        <p:spPr>
          <a:xfrm flipH="1" rot="10800000">
            <a:off x="6060195" y="3870298"/>
            <a:ext cx="6777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6" name="Google Shape;626;p46"/>
          <p:cNvCxnSpPr>
            <a:stCxn id="624" idx="2"/>
            <a:endCxn id="619" idx="0"/>
          </p:cNvCxnSpPr>
          <p:nvPr/>
        </p:nvCxnSpPr>
        <p:spPr>
          <a:xfrm>
            <a:off x="5153222" y="2485787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27" name="Google Shape;627;p46"/>
          <p:cNvCxnSpPr>
            <a:stCxn id="616" idx="3"/>
            <a:endCxn id="624" idx="1"/>
          </p:cNvCxnSpPr>
          <p:nvPr/>
        </p:nvCxnSpPr>
        <p:spPr>
          <a:xfrm>
            <a:off x="3971947" y="2289587"/>
            <a:ext cx="25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28" name="Google Shape;628;p46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6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6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6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46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634" name="Google Shape;634;p46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46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"/>
          <p:cNvSpPr/>
          <p:nvPr/>
        </p:nvSpPr>
        <p:spPr>
          <a:xfrm>
            <a:off x="571500" y="2036906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7"/>
          <p:cNvSpPr/>
          <p:nvPr/>
        </p:nvSpPr>
        <p:spPr>
          <a:xfrm>
            <a:off x="571500" y="2580814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47"/>
          <p:cNvSpPr/>
          <p:nvPr/>
        </p:nvSpPr>
        <p:spPr>
          <a:xfrm>
            <a:off x="571500" y="2308860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7"/>
          <p:cNvSpPr/>
          <p:nvPr/>
        </p:nvSpPr>
        <p:spPr>
          <a:xfrm>
            <a:off x="2608898" y="2093387"/>
            <a:ext cx="136305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47"/>
          <p:cNvCxnSpPr>
            <a:stCxn id="640" idx="3"/>
            <a:endCxn id="643" idx="1"/>
          </p:cNvCxnSpPr>
          <p:nvPr/>
        </p:nvCxnSpPr>
        <p:spPr>
          <a:xfrm>
            <a:off x="2283075" y="2155481"/>
            <a:ext cx="325800" cy="13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5" name="Google Shape;645;p47"/>
          <p:cNvCxnSpPr>
            <a:stCxn id="642" idx="3"/>
            <a:endCxn id="643" idx="1"/>
          </p:cNvCxnSpPr>
          <p:nvPr/>
        </p:nvCxnSpPr>
        <p:spPr>
          <a:xfrm flipH="1" rot="10800000">
            <a:off x="2283075" y="2289735"/>
            <a:ext cx="325800" cy="137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6" name="Google Shape;646;p47"/>
          <p:cNvSpPr/>
          <p:nvPr/>
        </p:nvSpPr>
        <p:spPr>
          <a:xfrm>
            <a:off x="4246245" y="2932002"/>
            <a:ext cx="1813950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7"/>
          <p:cNvSpPr/>
          <p:nvPr/>
        </p:nvSpPr>
        <p:spPr>
          <a:xfrm>
            <a:off x="4246245" y="3658310"/>
            <a:ext cx="1813950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8" name="Google Shape;648;p47"/>
          <p:cNvCxnSpPr>
            <a:stCxn id="641" idx="2"/>
            <a:endCxn id="647" idx="1"/>
          </p:cNvCxnSpPr>
          <p:nvPr/>
        </p:nvCxnSpPr>
        <p:spPr>
          <a:xfrm flipH="1" rot="-5400000">
            <a:off x="2307337" y="1937914"/>
            <a:ext cx="1059000" cy="2819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9" name="Google Shape;649;p47"/>
          <p:cNvSpPr/>
          <p:nvPr/>
        </p:nvSpPr>
        <p:spPr>
          <a:xfrm>
            <a:off x="6737985" y="3651661"/>
            <a:ext cx="1711575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0" name="Google Shape;650;p47"/>
          <p:cNvCxnSpPr>
            <a:stCxn id="646" idx="2"/>
            <a:endCxn id="647" idx="0"/>
          </p:cNvCxnSpPr>
          <p:nvPr/>
        </p:nvCxnSpPr>
        <p:spPr>
          <a:xfrm>
            <a:off x="5153220" y="3324402"/>
            <a:ext cx="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1" name="Google Shape;651;p47"/>
          <p:cNvSpPr/>
          <p:nvPr/>
        </p:nvSpPr>
        <p:spPr>
          <a:xfrm>
            <a:off x="4226672" y="2093387"/>
            <a:ext cx="1853100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bucket with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2" name="Google Shape;652;p47"/>
          <p:cNvCxnSpPr>
            <a:stCxn id="647" idx="3"/>
            <a:endCxn id="649" idx="1"/>
          </p:cNvCxnSpPr>
          <p:nvPr/>
        </p:nvCxnSpPr>
        <p:spPr>
          <a:xfrm flipH="1" rot="10800000">
            <a:off x="6060195" y="3870298"/>
            <a:ext cx="6777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3" name="Google Shape;653;p47"/>
          <p:cNvCxnSpPr>
            <a:stCxn id="651" idx="2"/>
            <a:endCxn id="646" idx="0"/>
          </p:cNvCxnSpPr>
          <p:nvPr/>
        </p:nvCxnSpPr>
        <p:spPr>
          <a:xfrm>
            <a:off x="5153222" y="2485787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4" name="Google Shape;654;p47"/>
          <p:cNvCxnSpPr>
            <a:stCxn id="643" idx="3"/>
            <a:endCxn id="651" idx="1"/>
          </p:cNvCxnSpPr>
          <p:nvPr/>
        </p:nvCxnSpPr>
        <p:spPr>
          <a:xfrm>
            <a:off x="3971947" y="2289587"/>
            <a:ext cx="25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5" name="Google Shape;655;p47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7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7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7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47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661" name="Google Shape;661;p47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2" name="Google Shape;662;p47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8"/>
          <p:cNvSpPr/>
          <p:nvPr/>
        </p:nvSpPr>
        <p:spPr>
          <a:xfrm>
            <a:off x="571500" y="2036906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8"/>
          <p:cNvSpPr/>
          <p:nvPr/>
        </p:nvSpPr>
        <p:spPr>
          <a:xfrm>
            <a:off x="571500" y="2580814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p48"/>
          <p:cNvSpPr/>
          <p:nvPr/>
        </p:nvSpPr>
        <p:spPr>
          <a:xfrm>
            <a:off x="571500" y="2308860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8"/>
          <p:cNvSpPr/>
          <p:nvPr/>
        </p:nvSpPr>
        <p:spPr>
          <a:xfrm>
            <a:off x="2608898" y="2093387"/>
            <a:ext cx="136305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1" name="Google Shape;671;p48"/>
          <p:cNvCxnSpPr>
            <a:stCxn id="667" idx="3"/>
            <a:endCxn id="670" idx="1"/>
          </p:cNvCxnSpPr>
          <p:nvPr/>
        </p:nvCxnSpPr>
        <p:spPr>
          <a:xfrm>
            <a:off x="2283075" y="2155481"/>
            <a:ext cx="325800" cy="13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72" name="Google Shape;672;p48"/>
          <p:cNvCxnSpPr>
            <a:stCxn id="669" idx="3"/>
            <a:endCxn id="670" idx="1"/>
          </p:cNvCxnSpPr>
          <p:nvPr/>
        </p:nvCxnSpPr>
        <p:spPr>
          <a:xfrm flipH="1" rot="10800000">
            <a:off x="2283075" y="2289735"/>
            <a:ext cx="325800" cy="137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73" name="Google Shape;673;p48"/>
          <p:cNvSpPr/>
          <p:nvPr/>
        </p:nvSpPr>
        <p:spPr>
          <a:xfrm>
            <a:off x="4246245" y="2932002"/>
            <a:ext cx="1813950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8"/>
          <p:cNvSpPr/>
          <p:nvPr/>
        </p:nvSpPr>
        <p:spPr>
          <a:xfrm>
            <a:off x="4246245" y="3658310"/>
            <a:ext cx="1813950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5" name="Google Shape;675;p48"/>
          <p:cNvCxnSpPr>
            <a:stCxn id="668" idx="2"/>
            <a:endCxn id="674" idx="1"/>
          </p:cNvCxnSpPr>
          <p:nvPr/>
        </p:nvCxnSpPr>
        <p:spPr>
          <a:xfrm flipH="1" rot="-5400000">
            <a:off x="2307337" y="1937914"/>
            <a:ext cx="1059000" cy="2819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76" name="Google Shape;676;p48"/>
          <p:cNvSpPr/>
          <p:nvPr/>
        </p:nvSpPr>
        <p:spPr>
          <a:xfrm>
            <a:off x="6737985" y="3651661"/>
            <a:ext cx="1711575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7" name="Google Shape;677;p48"/>
          <p:cNvCxnSpPr>
            <a:stCxn id="673" idx="2"/>
            <a:endCxn id="674" idx="0"/>
          </p:cNvCxnSpPr>
          <p:nvPr/>
        </p:nvCxnSpPr>
        <p:spPr>
          <a:xfrm>
            <a:off x="5153220" y="3324402"/>
            <a:ext cx="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78" name="Google Shape;678;p48"/>
          <p:cNvSpPr/>
          <p:nvPr/>
        </p:nvSpPr>
        <p:spPr>
          <a:xfrm>
            <a:off x="4226672" y="2093387"/>
            <a:ext cx="185310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bucket with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9" name="Google Shape;679;p48"/>
          <p:cNvCxnSpPr>
            <a:stCxn id="674" idx="3"/>
            <a:endCxn id="676" idx="1"/>
          </p:cNvCxnSpPr>
          <p:nvPr/>
        </p:nvCxnSpPr>
        <p:spPr>
          <a:xfrm flipH="1" rot="10800000">
            <a:off x="6060195" y="3870298"/>
            <a:ext cx="6777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0" name="Google Shape;680;p48"/>
          <p:cNvCxnSpPr>
            <a:stCxn id="678" idx="2"/>
            <a:endCxn id="673" idx="0"/>
          </p:cNvCxnSpPr>
          <p:nvPr/>
        </p:nvCxnSpPr>
        <p:spPr>
          <a:xfrm>
            <a:off x="5153222" y="2485787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81" name="Google Shape;681;p48"/>
          <p:cNvCxnSpPr>
            <a:stCxn id="670" idx="3"/>
            <a:endCxn id="678" idx="1"/>
          </p:cNvCxnSpPr>
          <p:nvPr/>
        </p:nvCxnSpPr>
        <p:spPr>
          <a:xfrm>
            <a:off x="3971947" y="2289587"/>
            <a:ext cx="25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82" name="Google Shape;682;p48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48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8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8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8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688" name="Google Shape;688;p48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9" name="Google Shape;689;p48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9"/>
          <p:cNvSpPr/>
          <p:nvPr/>
        </p:nvSpPr>
        <p:spPr>
          <a:xfrm>
            <a:off x="571500" y="2036906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9"/>
          <p:cNvSpPr/>
          <p:nvPr/>
        </p:nvSpPr>
        <p:spPr>
          <a:xfrm>
            <a:off x="571500" y="2580814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49"/>
          <p:cNvSpPr/>
          <p:nvPr/>
        </p:nvSpPr>
        <p:spPr>
          <a:xfrm>
            <a:off x="571500" y="2308860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9"/>
          <p:cNvSpPr/>
          <p:nvPr/>
        </p:nvSpPr>
        <p:spPr>
          <a:xfrm>
            <a:off x="2608898" y="2093387"/>
            <a:ext cx="136305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8" name="Google Shape;698;p49"/>
          <p:cNvCxnSpPr>
            <a:stCxn id="694" idx="3"/>
            <a:endCxn id="697" idx="1"/>
          </p:cNvCxnSpPr>
          <p:nvPr/>
        </p:nvCxnSpPr>
        <p:spPr>
          <a:xfrm>
            <a:off x="2283075" y="2155481"/>
            <a:ext cx="325800" cy="13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99" name="Google Shape;699;p49"/>
          <p:cNvCxnSpPr>
            <a:stCxn id="696" idx="3"/>
            <a:endCxn id="697" idx="1"/>
          </p:cNvCxnSpPr>
          <p:nvPr/>
        </p:nvCxnSpPr>
        <p:spPr>
          <a:xfrm flipH="1" rot="10800000">
            <a:off x="2283075" y="2289735"/>
            <a:ext cx="325800" cy="137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0" name="Google Shape;700;p49"/>
          <p:cNvSpPr/>
          <p:nvPr/>
        </p:nvSpPr>
        <p:spPr>
          <a:xfrm>
            <a:off x="4246245" y="2932002"/>
            <a:ext cx="181395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49"/>
          <p:cNvSpPr/>
          <p:nvPr/>
        </p:nvSpPr>
        <p:spPr>
          <a:xfrm>
            <a:off x="4246245" y="3658310"/>
            <a:ext cx="1813950" cy="437175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Google Shape;702;p49"/>
          <p:cNvCxnSpPr>
            <a:stCxn id="695" idx="2"/>
            <a:endCxn id="701" idx="1"/>
          </p:cNvCxnSpPr>
          <p:nvPr/>
        </p:nvCxnSpPr>
        <p:spPr>
          <a:xfrm flipH="1" rot="-5400000">
            <a:off x="2307337" y="1937914"/>
            <a:ext cx="1059000" cy="2819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3" name="Google Shape;703;p49"/>
          <p:cNvSpPr/>
          <p:nvPr/>
        </p:nvSpPr>
        <p:spPr>
          <a:xfrm>
            <a:off x="6737985" y="3651661"/>
            <a:ext cx="1711575" cy="43717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4" name="Google Shape;704;p49"/>
          <p:cNvCxnSpPr>
            <a:stCxn id="700" idx="2"/>
            <a:endCxn id="701" idx="0"/>
          </p:cNvCxnSpPr>
          <p:nvPr/>
        </p:nvCxnSpPr>
        <p:spPr>
          <a:xfrm>
            <a:off x="5153220" y="3324402"/>
            <a:ext cx="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5" name="Google Shape;705;p49"/>
          <p:cNvSpPr/>
          <p:nvPr/>
        </p:nvSpPr>
        <p:spPr>
          <a:xfrm>
            <a:off x="4226672" y="2093387"/>
            <a:ext cx="185310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bucket with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6" name="Google Shape;706;p49"/>
          <p:cNvCxnSpPr>
            <a:stCxn id="701" idx="3"/>
            <a:endCxn id="703" idx="1"/>
          </p:cNvCxnSpPr>
          <p:nvPr/>
        </p:nvCxnSpPr>
        <p:spPr>
          <a:xfrm flipH="1" rot="10800000">
            <a:off x="6060195" y="3870298"/>
            <a:ext cx="6777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7" name="Google Shape;707;p49"/>
          <p:cNvCxnSpPr>
            <a:stCxn id="705" idx="2"/>
            <a:endCxn id="700" idx="0"/>
          </p:cNvCxnSpPr>
          <p:nvPr/>
        </p:nvCxnSpPr>
        <p:spPr>
          <a:xfrm>
            <a:off x="5153222" y="2485787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8" name="Google Shape;708;p49"/>
          <p:cNvCxnSpPr>
            <a:stCxn id="697" idx="3"/>
            <a:endCxn id="705" idx="1"/>
          </p:cNvCxnSpPr>
          <p:nvPr/>
        </p:nvCxnSpPr>
        <p:spPr>
          <a:xfrm>
            <a:off x="3971947" y="2289587"/>
            <a:ext cx="25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9" name="Google Shape;709;p49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0" name="Google Shape;71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9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9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9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49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715" name="Google Shape;715;p49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6" name="Google Shape;716;p49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0"/>
          <p:cNvSpPr/>
          <p:nvPr/>
        </p:nvSpPr>
        <p:spPr>
          <a:xfrm>
            <a:off x="571500" y="2036906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0"/>
          <p:cNvSpPr/>
          <p:nvPr/>
        </p:nvSpPr>
        <p:spPr>
          <a:xfrm>
            <a:off x="571500" y="2580814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50"/>
          <p:cNvSpPr/>
          <p:nvPr/>
        </p:nvSpPr>
        <p:spPr>
          <a:xfrm>
            <a:off x="571500" y="2308860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50"/>
          <p:cNvSpPr/>
          <p:nvPr/>
        </p:nvSpPr>
        <p:spPr>
          <a:xfrm>
            <a:off x="2608898" y="2093387"/>
            <a:ext cx="136305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25" name="Google Shape;725;p50"/>
          <p:cNvCxnSpPr>
            <a:stCxn id="721" idx="3"/>
            <a:endCxn id="724" idx="1"/>
          </p:cNvCxnSpPr>
          <p:nvPr/>
        </p:nvCxnSpPr>
        <p:spPr>
          <a:xfrm>
            <a:off x="2283075" y="2155481"/>
            <a:ext cx="325800" cy="134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6" name="Google Shape;726;p50"/>
          <p:cNvCxnSpPr>
            <a:stCxn id="723" idx="3"/>
            <a:endCxn id="724" idx="1"/>
          </p:cNvCxnSpPr>
          <p:nvPr/>
        </p:nvCxnSpPr>
        <p:spPr>
          <a:xfrm flipH="1" rot="10800000">
            <a:off x="2283075" y="2289735"/>
            <a:ext cx="325800" cy="1377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7" name="Google Shape;727;p50"/>
          <p:cNvSpPr/>
          <p:nvPr/>
        </p:nvSpPr>
        <p:spPr>
          <a:xfrm>
            <a:off x="4246245" y="2932002"/>
            <a:ext cx="181395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50"/>
          <p:cNvSpPr/>
          <p:nvPr/>
        </p:nvSpPr>
        <p:spPr>
          <a:xfrm>
            <a:off x="4246245" y="3658310"/>
            <a:ext cx="1813950" cy="437175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predicted and correct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9" name="Google Shape;729;p50"/>
          <p:cNvCxnSpPr>
            <a:stCxn id="722" idx="2"/>
            <a:endCxn id="728" idx="1"/>
          </p:cNvCxnSpPr>
          <p:nvPr/>
        </p:nvCxnSpPr>
        <p:spPr>
          <a:xfrm flipH="1" rot="-5400000">
            <a:off x="2307337" y="1937914"/>
            <a:ext cx="1059000" cy="2819100"/>
          </a:xfrm>
          <a:prstGeom prst="bentConnector2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0" name="Google Shape;730;p50"/>
          <p:cNvSpPr/>
          <p:nvPr/>
        </p:nvSpPr>
        <p:spPr>
          <a:xfrm>
            <a:off x="6737985" y="3651661"/>
            <a:ext cx="1711575" cy="437175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through backpropagation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1" name="Google Shape;731;p50"/>
          <p:cNvCxnSpPr>
            <a:stCxn id="727" idx="2"/>
            <a:endCxn id="728" idx="0"/>
          </p:cNvCxnSpPr>
          <p:nvPr/>
        </p:nvCxnSpPr>
        <p:spPr>
          <a:xfrm>
            <a:off x="5153220" y="3324402"/>
            <a:ext cx="0" cy="33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2" name="Google Shape;732;p50"/>
          <p:cNvSpPr/>
          <p:nvPr/>
        </p:nvSpPr>
        <p:spPr>
          <a:xfrm>
            <a:off x="4226672" y="2093387"/>
            <a:ext cx="1853100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 bucket with answer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3" name="Google Shape;733;p50"/>
          <p:cNvCxnSpPr>
            <a:stCxn id="728" idx="3"/>
            <a:endCxn id="730" idx="1"/>
          </p:cNvCxnSpPr>
          <p:nvPr/>
        </p:nvCxnSpPr>
        <p:spPr>
          <a:xfrm flipH="1" rot="10800000">
            <a:off x="6060195" y="3870298"/>
            <a:ext cx="677700" cy="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4" name="Google Shape;734;p50"/>
          <p:cNvCxnSpPr>
            <a:stCxn id="732" idx="2"/>
            <a:endCxn id="727" idx="0"/>
          </p:cNvCxnSpPr>
          <p:nvPr/>
        </p:nvCxnSpPr>
        <p:spPr>
          <a:xfrm>
            <a:off x="5153222" y="2485787"/>
            <a:ext cx="0" cy="4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35" name="Google Shape;735;p50"/>
          <p:cNvCxnSpPr>
            <a:stCxn id="724" idx="3"/>
            <a:endCxn id="732" idx="1"/>
          </p:cNvCxnSpPr>
          <p:nvPr/>
        </p:nvCxnSpPr>
        <p:spPr>
          <a:xfrm>
            <a:off x="3971947" y="2289587"/>
            <a:ext cx="254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36" name="Google Shape;736;p50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0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50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50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50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742" name="Google Shape;742;p50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3" name="Google Shape;743;p50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1"/>
          <p:cNvSpPr txBox="1"/>
          <p:nvPr/>
        </p:nvSpPr>
        <p:spPr>
          <a:xfrm>
            <a:off x="517208" y="1525905"/>
            <a:ext cx="548640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51"/>
          <p:cNvSpPr/>
          <p:nvPr/>
        </p:nvSpPr>
        <p:spPr>
          <a:xfrm>
            <a:off x="585311" y="2282267"/>
            <a:ext cx="1711643" cy="23717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1"/>
          <p:cNvSpPr/>
          <p:nvPr/>
        </p:nvSpPr>
        <p:spPr>
          <a:xfrm>
            <a:off x="585311" y="2554221"/>
            <a:ext cx="1711643" cy="23717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p51"/>
          <p:cNvCxnSpPr>
            <a:stCxn id="749" idx="3"/>
          </p:cNvCxnSpPr>
          <p:nvPr/>
        </p:nvCxnSpPr>
        <p:spPr>
          <a:xfrm>
            <a:off x="2296953" y="2400854"/>
            <a:ext cx="277200" cy="15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2" name="Google Shape;752;p51"/>
          <p:cNvSpPr/>
          <p:nvPr/>
        </p:nvSpPr>
        <p:spPr>
          <a:xfrm>
            <a:off x="2574130" y="2358013"/>
            <a:ext cx="1711643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51"/>
          <p:cNvCxnSpPr/>
          <p:nvPr/>
        </p:nvCxnSpPr>
        <p:spPr>
          <a:xfrm flipH="1" rot="10800000">
            <a:off x="2296953" y="2554232"/>
            <a:ext cx="277200" cy="1185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4" name="Google Shape;754;p51"/>
          <p:cNvSpPr/>
          <p:nvPr/>
        </p:nvSpPr>
        <p:spPr>
          <a:xfrm>
            <a:off x="4885849" y="2358013"/>
            <a:ext cx="1888330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512 token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51"/>
          <p:cNvCxnSpPr>
            <a:stCxn id="752" idx="3"/>
            <a:endCxn id="754" idx="1"/>
          </p:cNvCxnSpPr>
          <p:nvPr/>
        </p:nvCxnSpPr>
        <p:spPr>
          <a:xfrm>
            <a:off x="4285773" y="2554221"/>
            <a:ext cx="60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6" name="Google Shape;756;p51"/>
          <p:cNvSpPr/>
          <p:nvPr/>
        </p:nvSpPr>
        <p:spPr>
          <a:xfrm>
            <a:off x="571500" y="3789904"/>
            <a:ext cx="1711643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Concatenate all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7" name="Google Shape;757;p51"/>
          <p:cNvCxnSpPr>
            <a:stCxn id="754" idx="2"/>
            <a:endCxn id="756" idx="0"/>
          </p:cNvCxnSpPr>
          <p:nvPr/>
        </p:nvCxnSpPr>
        <p:spPr>
          <a:xfrm rot="5400000">
            <a:off x="3108863" y="1068778"/>
            <a:ext cx="1039500" cy="440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8" name="Google Shape;758;p51"/>
          <p:cNvCxnSpPr>
            <a:stCxn id="754" idx="3"/>
            <a:endCxn id="754" idx="0"/>
          </p:cNvCxnSpPr>
          <p:nvPr/>
        </p:nvCxnSpPr>
        <p:spPr>
          <a:xfrm rot="10800000">
            <a:off x="5830078" y="2358021"/>
            <a:ext cx="944100" cy="196200"/>
          </a:xfrm>
          <a:prstGeom prst="bentConnector4">
            <a:avLst>
              <a:gd fmla="val -18160" name="adj1"/>
              <a:gd fmla="val 187389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9" name="Google Shape;759;p51"/>
          <p:cNvSpPr txBox="1"/>
          <p:nvPr/>
        </p:nvSpPr>
        <p:spPr>
          <a:xfrm>
            <a:off x="5683567" y="1969059"/>
            <a:ext cx="1711643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more tokens 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Google Shape;760;p51"/>
          <p:cNvSpPr txBox="1"/>
          <p:nvPr/>
        </p:nvSpPr>
        <p:spPr>
          <a:xfrm>
            <a:off x="4332683" y="3010670"/>
            <a:ext cx="1497330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tokens predicted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51"/>
          <p:cNvSpPr/>
          <p:nvPr/>
        </p:nvSpPr>
        <p:spPr>
          <a:xfrm>
            <a:off x="2560320" y="3789904"/>
            <a:ext cx="1711643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max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2" name="Google Shape;762;p51"/>
          <p:cNvCxnSpPr>
            <a:stCxn id="756" idx="3"/>
            <a:endCxn id="761" idx="1"/>
          </p:cNvCxnSpPr>
          <p:nvPr/>
        </p:nvCxnSpPr>
        <p:spPr>
          <a:xfrm>
            <a:off x="2283143" y="3986112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63" name="Google Shape;763;p51"/>
          <p:cNvSpPr/>
          <p:nvPr/>
        </p:nvSpPr>
        <p:spPr>
          <a:xfrm>
            <a:off x="4872038" y="3792040"/>
            <a:ext cx="1888330" cy="39241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decoded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4" name="Google Shape;764;p51"/>
          <p:cNvCxnSpPr/>
          <p:nvPr/>
        </p:nvCxnSpPr>
        <p:spPr>
          <a:xfrm>
            <a:off x="4291013" y="3986111"/>
            <a:ext cx="60007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65" name="Google Shape;76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51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1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51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51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770" name="Google Shape;770;p51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1" name="Google Shape;771;p51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52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2"/>
          <p:cNvSpPr/>
          <p:nvPr/>
        </p:nvSpPr>
        <p:spPr>
          <a:xfrm>
            <a:off x="585311" y="2282267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2"/>
          <p:cNvSpPr/>
          <p:nvPr/>
        </p:nvSpPr>
        <p:spPr>
          <a:xfrm>
            <a:off x="585311" y="2554221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9" name="Google Shape;779;p52"/>
          <p:cNvCxnSpPr>
            <a:stCxn id="777" idx="3"/>
          </p:cNvCxnSpPr>
          <p:nvPr/>
        </p:nvCxnSpPr>
        <p:spPr>
          <a:xfrm>
            <a:off x="2296885" y="2400842"/>
            <a:ext cx="277200" cy="15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0" name="Google Shape;780;p52"/>
          <p:cNvSpPr/>
          <p:nvPr/>
        </p:nvSpPr>
        <p:spPr>
          <a:xfrm>
            <a:off x="2574130" y="2358013"/>
            <a:ext cx="1711575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1" name="Google Shape;781;p52"/>
          <p:cNvCxnSpPr/>
          <p:nvPr/>
        </p:nvCxnSpPr>
        <p:spPr>
          <a:xfrm flipH="1" rot="10800000">
            <a:off x="2296953" y="2554232"/>
            <a:ext cx="277200" cy="1185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2" name="Google Shape;782;p52"/>
          <p:cNvSpPr/>
          <p:nvPr/>
        </p:nvSpPr>
        <p:spPr>
          <a:xfrm>
            <a:off x="4885849" y="2358013"/>
            <a:ext cx="188842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512 token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3" name="Google Shape;783;p52"/>
          <p:cNvCxnSpPr>
            <a:stCxn id="780" idx="3"/>
            <a:endCxn id="782" idx="1"/>
          </p:cNvCxnSpPr>
          <p:nvPr/>
        </p:nvCxnSpPr>
        <p:spPr>
          <a:xfrm>
            <a:off x="4285705" y="2554213"/>
            <a:ext cx="60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4" name="Google Shape;784;p52"/>
          <p:cNvSpPr/>
          <p:nvPr/>
        </p:nvSpPr>
        <p:spPr>
          <a:xfrm>
            <a:off x="571500" y="3789904"/>
            <a:ext cx="171157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Concatenate all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5" name="Google Shape;785;p52"/>
          <p:cNvCxnSpPr>
            <a:stCxn id="782" idx="2"/>
            <a:endCxn id="784" idx="0"/>
          </p:cNvCxnSpPr>
          <p:nvPr/>
        </p:nvCxnSpPr>
        <p:spPr>
          <a:xfrm rot="5400000">
            <a:off x="3108911" y="1068763"/>
            <a:ext cx="1039500" cy="440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86" name="Google Shape;786;p52"/>
          <p:cNvCxnSpPr>
            <a:stCxn id="782" idx="3"/>
            <a:endCxn id="782" idx="0"/>
          </p:cNvCxnSpPr>
          <p:nvPr/>
        </p:nvCxnSpPr>
        <p:spPr>
          <a:xfrm rot="10800000">
            <a:off x="5830174" y="2358013"/>
            <a:ext cx="944100" cy="196200"/>
          </a:xfrm>
          <a:prstGeom prst="bentConnector4">
            <a:avLst>
              <a:gd fmla="val -18160" name="adj1"/>
              <a:gd fmla="val 187389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7" name="Google Shape;787;p52"/>
          <p:cNvSpPr txBox="1"/>
          <p:nvPr/>
        </p:nvSpPr>
        <p:spPr>
          <a:xfrm>
            <a:off x="5683567" y="1969059"/>
            <a:ext cx="17115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more tokens 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52"/>
          <p:cNvSpPr txBox="1"/>
          <p:nvPr/>
        </p:nvSpPr>
        <p:spPr>
          <a:xfrm>
            <a:off x="4332683" y="3010670"/>
            <a:ext cx="1497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tokens predicted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52"/>
          <p:cNvSpPr/>
          <p:nvPr/>
        </p:nvSpPr>
        <p:spPr>
          <a:xfrm>
            <a:off x="2560320" y="3789904"/>
            <a:ext cx="171157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max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0" name="Google Shape;790;p52"/>
          <p:cNvCxnSpPr>
            <a:stCxn id="784" idx="3"/>
            <a:endCxn id="789" idx="1"/>
          </p:cNvCxnSpPr>
          <p:nvPr/>
        </p:nvCxnSpPr>
        <p:spPr>
          <a:xfrm>
            <a:off x="2283075" y="3986104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1" name="Google Shape;791;p52"/>
          <p:cNvSpPr/>
          <p:nvPr/>
        </p:nvSpPr>
        <p:spPr>
          <a:xfrm>
            <a:off x="4872038" y="3792040"/>
            <a:ext cx="188842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decoded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52"/>
          <p:cNvCxnSpPr/>
          <p:nvPr/>
        </p:nvCxnSpPr>
        <p:spPr>
          <a:xfrm>
            <a:off x="4291013" y="3986111"/>
            <a:ext cx="6000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93" name="Google Shape;79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52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52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52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52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798" name="Google Shape;798;p52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99" name="Google Shape;799;p52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de" sz="4400"/>
              <a:t>Overview</a:t>
            </a:r>
            <a:endParaRPr sz="4400"/>
          </a:p>
        </p:txBody>
      </p:sp>
      <p:sp>
        <p:nvSpPr>
          <p:cNvPr id="164" name="Google Shape;164;p26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166" name="Google Shape;166;p26"/>
          <p:cNvSpPr/>
          <p:nvPr/>
        </p:nvSpPr>
        <p:spPr>
          <a:xfrm>
            <a:off x="2196704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4369832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/>
          <p:nvPr/>
        </p:nvSpPr>
        <p:spPr>
          <a:xfrm>
            <a:off x="6542961" y="2790349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/>
          <p:nvPr/>
        </p:nvSpPr>
        <p:spPr>
          <a:xfrm>
            <a:off x="2690336" y="1774507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/>
          <p:nvPr/>
        </p:nvSpPr>
        <p:spPr>
          <a:xfrm>
            <a:off x="2757488" y="1875265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 25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/>
          <p:nvPr/>
        </p:nvSpPr>
        <p:spPr>
          <a:xfrm>
            <a:off x="4863465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6"/>
          <p:cNvSpPr/>
          <p:nvPr/>
        </p:nvSpPr>
        <p:spPr>
          <a:xfrm>
            <a:off x="4930616" y="1839472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/>
          <p:nvPr/>
        </p:nvSpPr>
        <p:spPr>
          <a:xfrm>
            <a:off x="7036594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7183755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7103745" y="1845946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2837479" y="1461527"/>
            <a:ext cx="1228725" cy="530885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404" y="3428462"/>
            <a:ext cx="658875" cy="6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474" y="3452396"/>
            <a:ext cx="611006" cy="61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8085" y="3463954"/>
            <a:ext cx="610987" cy="6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/>
          <p:nvPr/>
        </p:nvSpPr>
        <p:spPr>
          <a:xfrm>
            <a:off x="531496" y="1788974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598647" y="1889731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6"/>
          <p:cNvSpPr txBox="1"/>
          <p:nvPr/>
        </p:nvSpPr>
        <p:spPr>
          <a:xfrm>
            <a:off x="672037" y="1555167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file, doc, documents, files, document, format, paper icon - Download  on Iconfinder" id="183" name="Google Shape;18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276" y="3412187"/>
            <a:ext cx="691425" cy="6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/>
        </p:nvSpPr>
        <p:spPr>
          <a:xfrm>
            <a:off x="5010626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26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26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3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53"/>
          <p:cNvSpPr/>
          <p:nvPr/>
        </p:nvSpPr>
        <p:spPr>
          <a:xfrm>
            <a:off x="585311" y="2282267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53"/>
          <p:cNvSpPr/>
          <p:nvPr/>
        </p:nvSpPr>
        <p:spPr>
          <a:xfrm>
            <a:off x="585311" y="2554221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7" name="Google Shape;807;p53"/>
          <p:cNvCxnSpPr>
            <a:stCxn id="805" idx="3"/>
          </p:cNvCxnSpPr>
          <p:nvPr/>
        </p:nvCxnSpPr>
        <p:spPr>
          <a:xfrm>
            <a:off x="2296885" y="2400842"/>
            <a:ext cx="277200" cy="15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08" name="Google Shape;808;p53"/>
          <p:cNvSpPr/>
          <p:nvPr/>
        </p:nvSpPr>
        <p:spPr>
          <a:xfrm>
            <a:off x="2574130" y="2358013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9" name="Google Shape;809;p53"/>
          <p:cNvCxnSpPr/>
          <p:nvPr/>
        </p:nvCxnSpPr>
        <p:spPr>
          <a:xfrm flipH="1" rot="10800000">
            <a:off x="2296953" y="2554232"/>
            <a:ext cx="277200" cy="1185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0" name="Google Shape;810;p53"/>
          <p:cNvSpPr/>
          <p:nvPr/>
        </p:nvSpPr>
        <p:spPr>
          <a:xfrm>
            <a:off x="4885849" y="2358013"/>
            <a:ext cx="1888425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512 token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1" name="Google Shape;811;p53"/>
          <p:cNvCxnSpPr>
            <a:stCxn id="808" idx="3"/>
            <a:endCxn id="810" idx="1"/>
          </p:cNvCxnSpPr>
          <p:nvPr/>
        </p:nvCxnSpPr>
        <p:spPr>
          <a:xfrm>
            <a:off x="4285705" y="2554213"/>
            <a:ext cx="60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2" name="Google Shape;812;p53"/>
          <p:cNvSpPr/>
          <p:nvPr/>
        </p:nvSpPr>
        <p:spPr>
          <a:xfrm>
            <a:off x="571500" y="3789904"/>
            <a:ext cx="171157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Concatenate all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3" name="Google Shape;813;p53"/>
          <p:cNvCxnSpPr>
            <a:stCxn id="810" idx="2"/>
            <a:endCxn id="812" idx="0"/>
          </p:cNvCxnSpPr>
          <p:nvPr/>
        </p:nvCxnSpPr>
        <p:spPr>
          <a:xfrm rot="5400000">
            <a:off x="3108911" y="1068763"/>
            <a:ext cx="1039500" cy="440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14" name="Google Shape;814;p53"/>
          <p:cNvCxnSpPr>
            <a:stCxn id="810" idx="3"/>
            <a:endCxn id="810" idx="0"/>
          </p:cNvCxnSpPr>
          <p:nvPr/>
        </p:nvCxnSpPr>
        <p:spPr>
          <a:xfrm rot="10800000">
            <a:off x="5830174" y="2358013"/>
            <a:ext cx="944100" cy="196200"/>
          </a:xfrm>
          <a:prstGeom prst="bentConnector4">
            <a:avLst>
              <a:gd fmla="val -18160" name="adj1"/>
              <a:gd fmla="val 187389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5" name="Google Shape;815;p53"/>
          <p:cNvSpPr txBox="1"/>
          <p:nvPr/>
        </p:nvSpPr>
        <p:spPr>
          <a:xfrm>
            <a:off x="5683567" y="1969059"/>
            <a:ext cx="17115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more tokens 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53"/>
          <p:cNvSpPr txBox="1"/>
          <p:nvPr/>
        </p:nvSpPr>
        <p:spPr>
          <a:xfrm>
            <a:off x="4332683" y="3010670"/>
            <a:ext cx="1497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tokens predicted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53"/>
          <p:cNvSpPr/>
          <p:nvPr/>
        </p:nvSpPr>
        <p:spPr>
          <a:xfrm>
            <a:off x="2560320" y="3789904"/>
            <a:ext cx="171157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max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8" name="Google Shape;818;p53"/>
          <p:cNvCxnSpPr>
            <a:stCxn id="812" idx="3"/>
            <a:endCxn id="817" idx="1"/>
          </p:cNvCxnSpPr>
          <p:nvPr/>
        </p:nvCxnSpPr>
        <p:spPr>
          <a:xfrm>
            <a:off x="2283075" y="3986104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19" name="Google Shape;819;p53"/>
          <p:cNvSpPr/>
          <p:nvPr/>
        </p:nvSpPr>
        <p:spPr>
          <a:xfrm>
            <a:off x="4872038" y="3792040"/>
            <a:ext cx="188842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decoded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0" name="Google Shape;820;p53"/>
          <p:cNvCxnSpPr/>
          <p:nvPr/>
        </p:nvCxnSpPr>
        <p:spPr>
          <a:xfrm>
            <a:off x="4291013" y="3986111"/>
            <a:ext cx="6000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21" name="Google Shape;82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53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53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53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53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826" name="Google Shape;826;p53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7" name="Google Shape;827;p53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4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54"/>
          <p:cNvSpPr/>
          <p:nvPr/>
        </p:nvSpPr>
        <p:spPr>
          <a:xfrm>
            <a:off x="585311" y="2282267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4"/>
          <p:cNvSpPr/>
          <p:nvPr/>
        </p:nvSpPr>
        <p:spPr>
          <a:xfrm>
            <a:off x="585311" y="2554221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5" name="Google Shape;835;p54"/>
          <p:cNvCxnSpPr>
            <a:stCxn id="833" idx="3"/>
          </p:cNvCxnSpPr>
          <p:nvPr/>
        </p:nvCxnSpPr>
        <p:spPr>
          <a:xfrm>
            <a:off x="2296885" y="2400842"/>
            <a:ext cx="277200" cy="15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36" name="Google Shape;836;p54"/>
          <p:cNvSpPr/>
          <p:nvPr/>
        </p:nvSpPr>
        <p:spPr>
          <a:xfrm>
            <a:off x="2574130" y="2358013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7" name="Google Shape;837;p54"/>
          <p:cNvCxnSpPr/>
          <p:nvPr/>
        </p:nvCxnSpPr>
        <p:spPr>
          <a:xfrm flipH="1" rot="10800000">
            <a:off x="2296953" y="2554232"/>
            <a:ext cx="277200" cy="1185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38" name="Google Shape;838;p54"/>
          <p:cNvSpPr/>
          <p:nvPr/>
        </p:nvSpPr>
        <p:spPr>
          <a:xfrm>
            <a:off x="4885849" y="2358013"/>
            <a:ext cx="188842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512 token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9" name="Google Shape;839;p54"/>
          <p:cNvCxnSpPr/>
          <p:nvPr/>
        </p:nvCxnSpPr>
        <p:spPr>
          <a:xfrm>
            <a:off x="4285747" y="2554238"/>
            <a:ext cx="60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0" name="Google Shape;840;p54"/>
          <p:cNvSpPr/>
          <p:nvPr/>
        </p:nvSpPr>
        <p:spPr>
          <a:xfrm>
            <a:off x="571500" y="3789904"/>
            <a:ext cx="1711575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Concatenate all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1" name="Google Shape;841;p54"/>
          <p:cNvCxnSpPr>
            <a:stCxn id="838" idx="2"/>
            <a:endCxn id="840" idx="0"/>
          </p:cNvCxnSpPr>
          <p:nvPr/>
        </p:nvCxnSpPr>
        <p:spPr>
          <a:xfrm rot="5400000">
            <a:off x="3108911" y="1068763"/>
            <a:ext cx="1039500" cy="440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42" name="Google Shape;842;p54"/>
          <p:cNvCxnSpPr>
            <a:stCxn id="838" idx="3"/>
            <a:endCxn id="838" idx="0"/>
          </p:cNvCxnSpPr>
          <p:nvPr/>
        </p:nvCxnSpPr>
        <p:spPr>
          <a:xfrm rot="10800000">
            <a:off x="5830174" y="2358013"/>
            <a:ext cx="944100" cy="196200"/>
          </a:xfrm>
          <a:prstGeom prst="bentConnector4">
            <a:avLst>
              <a:gd fmla="val -18160" name="adj1"/>
              <a:gd fmla="val 187389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3" name="Google Shape;843;p54"/>
          <p:cNvSpPr txBox="1"/>
          <p:nvPr/>
        </p:nvSpPr>
        <p:spPr>
          <a:xfrm>
            <a:off x="5683567" y="1969059"/>
            <a:ext cx="17115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more tokens 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54"/>
          <p:cNvSpPr txBox="1"/>
          <p:nvPr/>
        </p:nvSpPr>
        <p:spPr>
          <a:xfrm>
            <a:off x="4332683" y="3010670"/>
            <a:ext cx="1497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tokens predicted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54"/>
          <p:cNvSpPr/>
          <p:nvPr/>
        </p:nvSpPr>
        <p:spPr>
          <a:xfrm>
            <a:off x="2560320" y="3789904"/>
            <a:ext cx="171157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max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6" name="Google Shape;846;p54"/>
          <p:cNvCxnSpPr>
            <a:stCxn id="840" idx="3"/>
            <a:endCxn id="845" idx="1"/>
          </p:cNvCxnSpPr>
          <p:nvPr/>
        </p:nvCxnSpPr>
        <p:spPr>
          <a:xfrm>
            <a:off x="2283075" y="3986104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47" name="Google Shape;847;p54"/>
          <p:cNvSpPr/>
          <p:nvPr/>
        </p:nvSpPr>
        <p:spPr>
          <a:xfrm>
            <a:off x="4872038" y="3792040"/>
            <a:ext cx="188842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decoded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8" name="Google Shape;848;p54"/>
          <p:cNvCxnSpPr/>
          <p:nvPr/>
        </p:nvCxnSpPr>
        <p:spPr>
          <a:xfrm>
            <a:off x="4291013" y="3986111"/>
            <a:ext cx="6000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49" name="Google Shape;84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54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4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4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54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854" name="Google Shape;854;p54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5" name="Google Shape;855;p54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55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55"/>
          <p:cNvSpPr/>
          <p:nvPr/>
        </p:nvSpPr>
        <p:spPr>
          <a:xfrm>
            <a:off x="585311" y="2282267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55"/>
          <p:cNvSpPr/>
          <p:nvPr/>
        </p:nvSpPr>
        <p:spPr>
          <a:xfrm>
            <a:off x="585311" y="2554221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3" name="Google Shape;863;p55"/>
          <p:cNvCxnSpPr>
            <a:stCxn id="861" idx="3"/>
          </p:cNvCxnSpPr>
          <p:nvPr/>
        </p:nvCxnSpPr>
        <p:spPr>
          <a:xfrm>
            <a:off x="2296885" y="2400842"/>
            <a:ext cx="277200" cy="15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4" name="Google Shape;864;p55"/>
          <p:cNvSpPr/>
          <p:nvPr/>
        </p:nvSpPr>
        <p:spPr>
          <a:xfrm>
            <a:off x="2574130" y="2358013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55"/>
          <p:cNvCxnSpPr/>
          <p:nvPr/>
        </p:nvCxnSpPr>
        <p:spPr>
          <a:xfrm flipH="1" rot="10800000">
            <a:off x="2296953" y="2554232"/>
            <a:ext cx="277200" cy="1185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6" name="Google Shape;866;p55"/>
          <p:cNvSpPr/>
          <p:nvPr/>
        </p:nvSpPr>
        <p:spPr>
          <a:xfrm>
            <a:off x="4885849" y="2358013"/>
            <a:ext cx="188842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512 token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7" name="Google Shape;867;p55"/>
          <p:cNvCxnSpPr>
            <a:stCxn id="864" idx="3"/>
            <a:endCxn id="866" idx="1"/>
          </p:cNvCxnSpPr>
          <p:nvPr/>
        </p:nvCxnSpPr>
        <p:spPr>
          <a:xfrm>
            <a:off x="4285705" y="2554213"/>
            <a:ext cx="60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68" name="Google Shape;868;p55"/>
          <p:cNvSpPr/>
          <p:nvPr/>
        </p:nvSpPr>
        <p:spPr>
          <a:xfrm>
            <a:off x="571500" y="3789904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Concatenate all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9" name="Google Shape;869;p55"/>
          <p:cNvCxnSpPr>
            <a:stCxn id="866" idx="2"/>
            <a:endCxn id="868" idx="0"/>
          </p:cNvCxnSpPr>
          <p:nvPr/>
        </p:nvCxnSpPr>
        <p:spPr>
          <a:xfrm rot="5400000">
            <a:off x="3108911" y="1068763"/>
            <a:ext cx="1039500" cy="440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70" name="Google Shape;870;p55"/>
          <p:cNvCxnSpPr>
            <a:stCxn id="866" idx="3"/>
            <a:endCxn id="866" idx="0"/>
          </p:cNvCxnSpPr>
          <p:nvPr/>
        </p:nvCxnSpPr>
        <p:spPr>
          <a:xfrm rot="10800000">
            <a:off x="5830174" y="2358013"/>
            <a:ext cx="944100" cy="196200"/>
          </a:xfrm>
          <a:prstGeom prst="bentConnector4">
            <a:avLst>
              <a:gd fmla="val -18160" name="adj1"/>
              <a:gd fmla="val 187389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71" name="Google Shape;871;p55"/>
          <p:cNvSpPr txBox="1"/>
          <p:nvPr/>
        </p:nvSpPr>
        <p:spPr>
          <a:xfrm>
            <a:off x="5683567" y="1969059"/>
            <a:ext cx="17115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more tokens 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55"/>
          <p:cNvSpPr txBox="1"/>
          <p:nvPr/>
        </p:nvSpPr>
        <p:spPr>
          <a:xfrm>
            <a:off x="4332683" y="3010670"/>
            <a:ext cx="1497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tokens predicted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55"/>
          <p:cNvSpPr/>
          <p:nvPr/>
        </p:nvSpPr>
        <p:spPr>
          <a:xfrm>
            <a:off x="2560320" y="3789904"/>
            <a:ext cx="1711575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max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4" name="Google Shape;874;p55"/>
          <p:cNvCxnSpPr>
            <a:stCxn id="868" idx="3"/>
            <a:endCxn id="873" idx="1"/>
          </p:cNvCxnSpPr>
          <p:nvPr/>
        </p:nvCxnSpPr>
        <p:spPr>
          <a:xfrm>
            <a:off x="2283075" y="3986104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75" name="Google Shape;875;p55"/>
          <p:cNvSpPr/>
          <p:nvPr/>
        </p:nvSpPr>
        <p:spPr>
          <a:xfrm>
            <a:off x="4872038" y="3792040"/>
            <a:ext cx="1888425" cy="3924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decoded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6" name="Google Shape;876;p55"/>
          <p:cNvCxnSpPr/>
          <p:nvPr/>
        </p:nvCxnSpPr>
        <p:spPr>
          <a:xfrm>
            <a:off x="4291013" y="3986111"/>
            <a:ext cx="6000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877" name="Google Shape;87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55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5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55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55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882" name="Google Shape;882;p55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3" name="Google Shape;883;p55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56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6"/>
          <p:cNvSpPr/>
          <p:nvPr/>
        </p:nvSpPr>
        <p:spPr>
          <a:xfrm>
            <a:off x="585311" y="2282267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56"/>
          <p:cNvSpPr/>
          <p:nvPr/>
        </p:nvSpPr>
        <p:spPr>
          <a:xfrm>
            <a:off x="585311" y="2554221"/>
            <a:ext cx="1711575" cy="23715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1" name="Google Shape;891;p56"/>
          <p:cNvCxnSpPr>
            <a:stCxn id="889" idx="3"/>
          </p:cNvCxnSpPr>
          <p:nvPr/>
        </p:nvCxnSpPr>
        <p:spPr>
          <a:xfrm>
            <a:off x="2296885" y="2400842"/>
            <a:ext cx="277200" cy="15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92" name="Google Shape;892;p56"/>
          <p:cNvSpPr/>
          <p:nvPr/>
        </p:nvSpPr>
        <p:spPr>
          <a:xfrm>
            <a:off x="2574130" y="2358013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Tokenize Question + Text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3" name="Google Shape;893;p56"/>
          <p:cNvCxnSpPr/>
          <p:nvPr/>
        </p:nvCxnSpPr>
        <p:spPr>
          <a:xfrm flipH="1" rot="10800000">
            <a:off x="2296953" y="2554232"/>
            <a:ext cx="277200" cy="118575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94" name="Google Shape;894;p56"/>
          <p:cNvSpPr/>
          <p:nvPr/>
        </p:nvSpPr>
        <p:spPr>
          <a:xfrm>
            <a:off x="4885849" y="2358013"/>
            <a:ext cx="188842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512 token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5" name="Google Shape;895;p56"/>
          <p:cNvCxnSpPr>
            <a:stCxn id="892" idx="3"/>
            <a:endCxn id="894" idx="1"/>
          </p:cNvCxnSpPr>
          <p:nvPr/>
        </p:nvCxnSpPr>
        <p:spPr>
          <a:xfrm>
            <a:off x="4285705" y="2554213"/>
            <a:ext cx="600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96" name="Google Shape;896;p56"/>
          <p:cNvSpPr/>
          <p:nvPr/>
        </p:nvSpPr>
        <p:spPr>
          <a:xfrm>
            <a:off x="571500" y="3789904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Concatenate all scores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7" name="Google Shape;897;p56"/>
          <p:cNvCxnSpPr>
            <a:stCxn id="894" idx="2"/>
            <a:endCxn id="896" idx="0"/>
          </p:cNvCxnSpPr>
          <p:nvPr/>
        </p:nvCxnSpPr>
        <p:spPr>
          <a:xfrm rot="5400000">
            <a:off x="3108911" y="1068763"/>
            <a:ext cx="1039500" cy="4402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898" name="Google Shape;898;p56"/>
          <p:cNvCxnSpPr>
            <a:stCxn id="894" idx="3"/>
            <a:endCxn id="894" idx="0"/>
          </p:cNvCxnSpPr>
          <p:nvPr/>
        </p:nvCxnSpPr>
        <p:spPr>
          <a:xfrm rot="10800000">
            <a:off x="5830174" y="2358013"/>
            <a:ext cx="944100" cy="196200"/>
          </a:xfrm>
          <a:prstGeom prst="bentConnector4">
            <a:avLst>
              <a:gd fmla="val -18160" name="adj1"/>
              <a:gd fmla="val 187389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899" name="Google Shape;899;p56"/>
          <p:cNvSpPr txBox="1"/>
          <p:nvPr/>
        </p:nvSpPr>
        <p:spPr>
          <a:xfrm>
            <a:off x="5683567" y="1969059"/>
            <a:ext cx="17115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more tokens available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56"/>
          <p:cNvSpPr txBox="1"/>
          <p:nvPr/>
        </p:nvSpPr>
        <p:spPr>
          <a:xfrm>
            <a:off x="4332683" y="3010670"/>
            <a:ext cx="1497375" cy="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all tokens predicted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56"/>
          <p:cNvSpPr/>
          <p:nvPr/>
        </p:nvSpPr>
        <p:spPr>
          <a:xfrm>
            <a:off x="2560320" y="3789904"/>
            <a:ext cx="1711575" cy="392400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max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2" name="Google Shape;902;p56"/>
          <p:cNvCxnSpPr>
            <a:stCxn id="896" idx="3"/>
            <a:endCxn id="901" idx="1"/>
          </p:cNvCxnSpPr>
          <p:nvPr/>
        </p:nvCxnSpPr>
        <p:spPr>
          <a:xfrm>
            <a:off x="2283075" y="3986104"/>
            <a:ext cx="27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3" name="Google Shape;903;p56"/>
          <p:cNvSpPr/>
          <p:nvPr/>
        </p:nvSpPr>
        <p:spPr>
          <a:xfrm>
            <a:off x="4872038" y="3792040"/>
            <a:ext cx="1888425" cy="392400"/>
          </a:xfrm>
          <a:prstGeom prst="rect">
            <a:avLst/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198662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 decoded values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4" name="Google Shape;904;p56"/>
          <p:cNvCxnSpPr/>
          <p:nvPr/>
        </p:nvCxnSpPr>
        <p:spPr>
          <a:xfrm>
            <a:off x="4291013" y="3986111"/>
            <a:ext cx="600075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905" name="Google Shape;90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56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56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56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56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910" name="Google Shape;910;p56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11" name="Google Shape;911;p56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57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 Answer: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57"/>
          <p:cNvSpPr txBox="1"/>
          <p:nvPr/>
        </p:nvSpPr>
        <p:spPr>
          <a:xfrm>
            <a:off x="517208" y="2110063"/>
            <a:ext cx="4590675" cy="14542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“Which musician was known as ‘Satchmo’?”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Answer: “louis armstrong”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Answer: “louis armstrong”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8" name="Google Shape;91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0008" y="1628561"/>
            <a:ext cx="3493809" cy="2620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57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1" name="Google Shape;921;p57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57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57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924" name="Google Shape;924;p57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25" name="Google Shape;925;p57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58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Partly-Correct Answer: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58"/>
          <p:cNvSpPr txBox="1"/>
          <p:nvPr/>
        </p:nvSpPr>
        <p:spPr>
          <a:xfrm>
            <a:off x="517200" y="2110075"/>
            <a:ext cx="57909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“Which golfer Jack was nicknamed ‘The Golden Bear’?”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Answer: “jack william nicklaus”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Answer: “jack nicklaus”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2" name="Google Shape;93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870" y="1224514"/>
            <a:ext cx="2816419" cy="34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8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58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58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58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938" name="Google Shape;938;p58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58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9"/>
          <p:cNvSpPr txBox="1"/>
          <p:nvPr/>
        </p:nvSpPr>
        <p:spPr>
          <a:xfrm>
            <a:off x="517208" y="1525905"/>
            <a:ext cx="5486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de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Partly-Correct Answer: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59"/>
          <p:cNvSpPr txBox="1"/>
          <p:nvPr/>
        </p:nvSpPr>
        <p:spPr>
          <a:xfrm>
            <a:off x="517199" y="2110069"/>
            <a:ext cx="4895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“American ‘Kelly Slater’ is best known for which sport?”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Predicted Answer: surf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Given Answer: surfing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6" name="Google Shape;94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5099" y="1652852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59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59"/>
          <p:cNvSpPr txBox="1"/>
          <p:nvPr/>
        </p:nvSpPr>
        <p:spPr>
          <a:xfrm>
            <a:off x="556385" y="632554"/>
            <a:ext cx="220637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59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59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952" name="Google Shape;952;p59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3" name="Google Shape;953;p59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60"/>
          <p:cNvSpPr txBox="1"/>
          <p:nvPr/>
        </p:nvSpPr>
        <p:spPr>
          <a:xfrm>
            <a:off x="517208" y="1525905"/>
            <a:ext cx="5486400" cy="230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9" name="Google Shape;9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60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0"/>
          <p:cNvSpPr txBox="1"/>
          <p:nvPr/>
        </p:nvSpPr>
        <p:spPr>
          <a:xfrm>
            <a:off x="556385" y="632554"/>
            <a:ext cx="4400484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Question Answering – Test set evaluation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0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60"/>
          <p:cNvSpPr txBox="1"/>
          <p:nvPr>
            <p:ph idx="12" type="sldNum"/>
          </p:nvPr>
        </p:nvSpPr>
        <p:spPr>
          <a:xfrm>
            <a:off x="6435476" y="4814989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964" name="Google Shape;964;p60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5" name="Google Shape;965;p60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66" name="Google Shape;96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75" y="1422398"/>
            <a:ext cx="7337145" cy="309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1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lang="de"/>
              <a:t>Overview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1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3" name="Google Shape;973;p61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974" name="Google Shape;974;p61"/>
          <p:cNvSpPr/>
          <p:nvPr/>
        </p:nvSpPr>
        <p:spPr>
          <a:xfrm>
            <a:off x="2196704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61"/>
          <p:cNvSpPr/>
          <p:nvPr/>
        </p:nvSpPr>
        <p:spPr>
          <a:xfrm>
            <a:off x="4369832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61"/>
          <p:cNvSpPr/>
          <p:nvPr/>
        </p:nvSpPr>
        <p:spPr>
          <a:xfrm>
            <a:off x="6542961" y="2790349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61"/>
          <p:cNvSpPr/>
          <p:nvPr/>
        </p:nvSpPr>
        <p:spPr>
          <a:xfrm>
            <a:off x="2690336" y="1774507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61"/>
          <p:cNvSpPr/>
          <p:nvPr/>
        </p:nvSpPr>
        <p:spPr>
          <a:xfrm>
            <a:off x="2757488" y="1875265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 25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61"/>
          <p:cNvSpPr/>
          <p:nvPr/>
        </p:nvSpPr>
        <p:spPr>
          <a:xfrm>
            <a:off x="4863465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61"/>
          <p:cNvSpPr/>
          <p:nvPr/>
        </p:nvSpPr>
        <p:spPr>
          <a:xfrm>
            <a:off x="4930616" y="1839472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1"/>
          <p:cNvSpPr/>
          <p:nvPr/>
        </p:nvSpPr>
        <p:spPr>
          <a:xfrm>
            <a:off x="7036594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61"/>
          <p:cNvSpPr txBox="1"/>
          <p:nvPr/>
        </p:nvSpPr>
        <p:spPr>
          <a:xfrm>
            <a:off x="7183755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61"/>
          <p:cNvSpPr/>
          <p:nvPr/>
        </p:nvSpPr>
        <p:spPr>
          <a:xfrm>
            <a:off x="7103745" y="1845946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1"/>
          <p:cNvSpPr txBox="1"/>
          <p:nvPr/>
        </p:nvSpPr>
        <p:spPr>
          <a:xfrm>
            <a:off x="2837479" y="1461527"/>
            <a:ext cx="1228725" cy="530885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5" name="Google Shape;98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404" y="3428462"/>
            <a:ext cx="658875" cy="6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474" y="3452396"/>
            <a:ext cx="611006" cy="61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8085" y="3463954"/>
            <a:ext cx="610987" cy="6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61"/>
          <p:cNvSpPr/>
          <p:nvPr/>
        </p:nvSpPr>
        <p:spPr>
          <a:xfrm>
            <a:off x="531496" y="1788974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61"/>
          <p:cNvSpPr/>
          <p:nvPr/>
        </p:nvSpPr>
        <p:spPr>
          <a:xfrm>
            <a:off x="598647" y="1889731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61"/>
          <p:cNvSpPr txBox="1"/>
          <p:nvPr/>
        </p:nvSpPr>
        <p:spPr>
          <a:xfrm>
            <a:off x="672037" y="1555167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file, doc, documents, files, document, format, paper icon - Download  on Iconfinder" id="991" name="Google Shape;991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276" y="3412187"/>
            <a:ext cx="691425" cy="6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61"/>
          <p:cNvSpPr txBox="1"/>
          <p:nvPr/>
        </p:nvSpPr>
        <p:spPr>
          <a:xfrm>
            <a:off x="5010626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3" name="Google Shape;993;p61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1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95" name="Google Shape;995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62"/>
          <p:cNvSpPr txBox="1"/>
          <p:nvPr/>
        </p:nvSpPr>
        <p:spPr>
          <a:xfrm>
            <a:off x="556385" y="143948"/>
            <a:ext cx="350347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2"/>
          <p:cNvSpPr txBox="1"/>
          <p:nvPr/>
        </p:nvSpPr>
        <p:spPr>
          <a:xfrm>
            <a:off x="556385" y="632554"/>
            <a:ext cx="1524600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02" name="Google Shape;1002;p62"/>
          <p:cNvCxnSpPr/>
          <p:nvPr/>
        </p:nvCxnSpPr>
        <p:spPr>
          <a:xfrm>
            <a:off x="280498" y="1148137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3" name="Google Shape;1003;p62"/>
          <p:cNvCxnSpPr/>
          <p:nvPr/>
        </p:nvCxnSpPr>
        <p:spPr>
          <a:xfrm>
            <a:off x="306941" y="4767263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4" name="Google Shape;1004;p62"/>
          <p:cNvSpPr txBox="1"/>
          <p:nvPr>
            <p:ph idx="10" type="dt"/>
          </p:nvPr>
        </p:nvSpPr>
        <p:spPr>
          <a:xfrm>
            <a:off x="628650" y="4828906"/>
            <a:ext cx="77166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62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1006" name="Google Shape;1006;p62"/>
          <p:cNvSpPr txBox="1"/>
          <p:nvPr/>
        </p:nvSpPr>
        <p:spPr>
          <a:xfrm>
            <a:off x="855100" y="1402945"/>
            <a:ext cx="7380900" cy="623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d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Building a pipeline consisting of standard retrieval, neural reranking and question answering</a:t>
            </a: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7" name="Google Shape;100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lfe mit einfarbiger Füllung" id="1008" name="Google Shape;1008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6918" y="2890763"/>
            <a:ext cx="1073593" cy="1073593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62"/>
          <p:cNvSpPr txBox="1"/>
          <p:nvPr/>
        </p:nvSpPr>
        <p:spPr>
          <a:xfrm>
            <a:off x="467685" y="2340190"/>
            <a:ext cx="255735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Question + Documents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kument mit einfarbiger Füllung" id="1010" name="Google Shape;1010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086" y="3423998"/>
            <a:ext cx="487791" cy="487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11" name="Google Shape;1011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5529" y="2969705"/>
            <a:ext cx="487791" cy="487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12" name="Google Shape;101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9425" y="3560108"/>
            <a:ext cx="487791" cy="487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13" name="Google Shape;1013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868" y="3125156"/>
            <a:ext cx="487791" cy="4877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4" name="Google Shape;1014;p62"/>
          <p:cNvCxnSpPr/>
          <p:nvPr/>
        </p:nvCxnSpPr>
        <p:spPr>
          <a:xfrm>
            <a:off x="2862816" y="3423998"/>
            <a:ext cx="534375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1015" name="Google Shape;1015;p62"/>
          <p:cNvSpPr txBox="1"/>
          <p:nvPr/>
        </p:nvSpPr>
        <p:spPr>
          <a:xfrm>
            <a:off x="3280349" y="2332207"/>
            <a:ext cx="2042775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Doc Retrieval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nventar durchsuchen mit einfarbiger Füllung" id="1016" name="Google Shape;101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2482" y="2936155"/>
            <a:ext cx="1032270" cy="1032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17" name="Google Shape;1017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6025" y="2863872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18" name="Google Shape;1018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6024" y="3171021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19" name="Google Shape;1019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2486" y="3488375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20" name="Google Shape;1020;p6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22486" y="3813149"/>
            <a:ext cx="360524" cy="36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1" name="Google Shape;1021;p62"/>
          <p:cNvCxnSpPr/>
          <p:nvPr/>
        </p:nvCxnSpPr>
        <p:spPr>
          <a:xfrm>
            <a:off x="5167054" y="3441983"/>
            <a:ext cx="534375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1022" name="Google Shape;1022;p62"/>
          <p:cNvSpPr txBox="1"/>
          <p:nvPr/>
        </p:nvSpPr>
        <p:spPr>
          <a:xfrm>
            <a:off x="5805450" y="2337225"/>
            <a:ext cx="1073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Reranking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upe mit einfarbiger Füllung" id="1023" name="Google Shape;102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72150" y="309198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24" name="Google Shape;1024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8760" y="3432685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1025" name="Google Shape;1025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28760" y="3083396"/>
            <a:ext cx="360524" cy="360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62"/>
          <p:cNvSpPr txBox="1"/>
          <p:nvPr/>
        </p:nvSpPr>
        <p:spPr>
          <a:xfrm>
            <a:off x="7984854" y="2337225"/>
            <a:ext cx="53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7" name="Google Shape;1027;p62"/>
          <p:cNvCxnSpPr/>
          <p:nvPr/>
        </p:nvCxnSpPr>
        <p:spPr>
          <a:xfrm>
            <a:off x="6984263" y="3457496"/>
            <a:ext cx="534375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pic>
        <p:nvPicPr>
          <p:cNvPr descr="Abzeichen Tick1 mit einfarbiger Füllung" id="1028" name="Google Shape;1028;p6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455" y="2890280"/>
            <a:ext cx="1095059" cy="109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/>
        </p:nvSpPr>
        <p:spPr>
          <a:xfrm>
            <a:off x="556385" y="143948"/>
            <a:ext cx="350347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556385" y="632554"/>
            <a:ext cx="1524697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Project Goals</a:t>
            </a:r>
            <a:endParaRPr sz="1100"/>
          </a:p>
        </p:txBody>
      </p:sp>
      <p:cxnSp>
        <p:nvCxnSpPr>
          <p:cNvPr id="194" name="Google Shape;194;p27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27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27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855100" y="1402945"/>
            <a:ext cx="7380915" cy="6232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Building a pipeline consisting of standard retrieval, neural reranking and question answering</a:t>
            </a: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lfe mit einfarbiger Füllung"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1937" y="2890715"/>
            <a:ext cx="1073593" cy="107359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7"/>
          <p:cNvSpPr txBox="1"/>
          <p:nvPr/>
        </p:nvSpPr>
        <p:spPr>
          <a:xfrm>
            <a:off x="467685" y="2340190"/>
            <a:ext cx="255743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Question + Documents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kument mit einfarbiger Füllung" id="202" name="Google Shape;20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086" y="3423998"/>
            <a:ext cx="487791" cy="487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03" name="Google Shape;20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55529" y="2969705"/>
            <a:ext cx="487791" cy="487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04" name="Google Shape;204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99425" y="3560108"/>
            <a:ext cx="487791" cy="4877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05" name="Google Shape;205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91868" y="3125156"/>
            <a:ext cx="487791" cy="4877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6" name="Google Shape;206;p27"/>
          <p:cNvCxnSpPr/>
          <p:nvPr/>
        </p:nvCxnSpPr>
        <p:spPr>
          <a:xfrm>
            <a:off x="2862816" y="3423998"/>
            <a:ext cx="534300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07" name="Google Shape;207;p27"/>
          <p:cNvSpPr txBox="1"/>
          <p:nvPr/>
        </p:nvSpPr>
        <p:spPr>
          <a:xfrm>
            <a:off x="3280349" y="2332207"/>
            <a:ext cx="20428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Doc Retrieval</a:t>
            </a:r>
            <a:endParaRPr sz="1100"/>
          </a:p>
        </p:txBody>
      </p:sp>
      <p:pic>
        <p:nvPicPr>
          <p:cNvPr descr="Inventar durchsuchen mit einfarbiger Füllung" id="208" name="Google Shape;208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52482" y="2936155"/>
            <a:ext cx="1032270" cy="10322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09" name="Google Shape;209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16025" y="2863872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10" name="Google Shape;210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16024" y="3171021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11" name="Google Shape;211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622486" y="3488375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12" name="Google Shape;212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622486" y="3813149"/>
            <a:ext cx="360524" cy="360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7"/>
          <p:cNvCxnSpPr/>
          <p:nvPr/>
        </p:nvCxnSpPr>
        <p:spPr>
          <a:xfrm>
            <a:off x="5167054" y="3441983"/>
            <a:ext cx="534287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214" name="Google Shape;214;p27"/>
          <p:cNvSpPr txBox="1"/>
          <p:nvPr/>
        </p:nvSpPr>
        <p:spPr>
          <a:xfrm>
            <a:off x="5805450" y="2337225"/>
            <a:ext cx="112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Reranking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upe mit einfarbiger Füllung" id="215" name="Google Shape;215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772150" y="3091982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16" name="Google Shape;216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8760" y="3432685"/>
            <a:ext cx="360524" cy="360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kument mit einfarbiger Füllung" id="217" name="Google Shape;217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28760" y="3083396"/>
            <a:ext cx="360524" cy="36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7984857" y="2337225"/>
            <a:ext cx="68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QA</a:t>
            </a:r>
            <a:endParaRPr sz="1100"/>
          </a:p>
        </p:txBody>
      </p:sp>
      <p:cxnSp>
        <p:nvCxnSpPr>
          <p:cNvPr id="219" name="Google Shape;219;p27"/>
          <p:cNvCxnSpPr/>
          <p:nvPr/>
        </p:nvCxnSpPr>
        <p:spPr>
          <a:xfrm>
            <a:off x="6984263" y="3457496"/>
            <a:ext cx="534287" cy="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pic>
        <p:nvPicPr>
          <p:cNvPr descr="Abzeichen Tick1 mit einfarbiger Füllung" id="220" name="Google Shape;220;p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620455" y="2890280"/>
            <a:ext cx="1095059" cy="10950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63"/>
          <p:cNvSpPr txBox="1"/>
          <p:nvPr>
            <p:ph type="title"/>
          </p:nvPr>
        </p:nvSpPr>
        <p:spPr>
          <a:xfrm>
            <a:off x="628650" y="273844"/>
            <a:ext cx="241605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de"/>
              <a:t>References</a:t>
            </a:r>
            <a:endParaRPr sz="1100"/>
          </a:p>
        </p:txBody>
      </p:sp>
      <p:sp>
        <p:nvSpPr>
          <p:cNvPr id="1034" name="Google Shape;1034;p63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35" name="Google Shape;1035;p63"/>
          <p:cNvSpPr txBox="1"/>
          <p:nvPr>
            <p:ph idx="12" type="sldNum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1036" name="Google Shape;10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7958" y="36017"/>
            <a:ext cx="2626068" cy="89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750" y="4800701"/>
            <a:ext cx="8665369" cy="1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750" y="1095926"/>
            <a:ext cx="8665369" cy="14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63"/>
          <p:cNvSpPr txBox="1"/>
          <p:nvPr/>
        </p:nvSpPr>
        <p:spPr>
          <a:xfrm>
            <a:off x="520163" y="1366331"/>
            <a:ext cx="816525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Louis Armstrong: </a:t>
            </a:r>
            <a:r>
              <a:rPr b="0" i="0" lang="de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https://www1.wdr.de/radio/wdr3/programm/sendungen/wdr3-jazz-world/louis-armstrong-106~_v-HintergrundL.jpg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Jack Nicklaus: </a:t>
            </a:r>
            <a:r>
              <a:rPr b="0" i="0" lang="de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https://wsbaws-websitefs-prod.s3.amazonaws.com/2018/11/08/11/52/06/65b4301c-b495-4cf0-ba65-58a32451e063/Nicklaus_Jack_HS.jpg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Kelly Slater: </a:t>
            </a:r>
            <a:r>
              <a:rPr b="0" i="0" lang="de" sz="11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https://www.theportugalnews.com/uploads/news/medium/Page25-Kelly-Slater-surfing.webp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/>
        </p:nvSpPr>
        <p:spPr>
          <a:xfrm>
            <a:off x="556385" y="143948"/>
            <a:ext cx="350347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8"/>
          <p:cNvSpPr txBox="1"/>
          <p:nvPr/>
        </p:nvSpPr>
        <p:spPr>
          <a:xfrm>
            <a:off x="556385" y="632554"/>
            <a:ext cx="1357583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The dataset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28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8" name="Google Shape;228;p28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8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8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556385" y="1437818"/>
            <a:ext cx="7846829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1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62.000 triples in the wikipedia-train set of TriviaQA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74.000 Text documents from wikipedia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Each question has some (most of the time between 1 and 5) related documents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these documents the answer to the question can be found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70/30 train-test split</a:t>
            </a:r>
            <a:endParaRPr b="0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ilfe mit einfarbiger Füllung" id="232" name="Google Shape;23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258" y="2049911"/>
            <a:ext cx="894997" cy="894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2736258" y="1873087"/>
            <a:ext cx="11038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bzeichen Tick1 mit einfarbiger Füllung" id="234" name="Google Shape;23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4707" y="2049911"/>
            <a:ext cx="896400" cy="89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8"/>
          <p:cNvSpPr txBox="1"/>
          <p:nvPr/>
        </p:nvSpPr>
        <p:spPr>
          <a:xfrm>
            <a:off x="4215817" y="1873087"/>
            <a:ext cx="11038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okument mit einfarbiger Füllung" id="236" name="Google Shape;23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34560" y="2130567"/>
            <a:ext cx="758573" cy="75857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8"/>
          <p:cNvSpPr txBox="1"/>
          <p:nvPr/>
        </p:nvSpPr>
        <p:spPr>
          <a:xfrm>
            <a:off x="5249502" y="1885150"/>
            <a:ext cx="13575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Relevant Doc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idx="10" type="dt"/>
          </p:nvPr>
        </p:nvSpPr>
        <p:spPr>
          <a:xfrm>
            <a:off x="628650" y="4828906"/>
            <a:ext cx="77166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cxnSp>
        <p:nvCxnSpPr>
          <p:cNvPr id="245" name="Google Shape;245;p29"/>
          <p:cNvCxnSpPr/>
          <p:nvPr/>
        </p:nvCxnSpPr>
        <p:spPr>
          <a:xfrm>
            <a:off x="280498" y="1148137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29"/>
          <p:cNvCxnSpPr/>
          <p:nvPr/>
        </p:nvCxnSpPr>
        <p:spPr>
          <a:xfrm>
            <a:off x="306941" y="4767263"/>
            <a:ext cx="8530200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2" cy="73079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1308613" y="3379929"/>
            <a:ext cx="602813" cy="560344"/>
          </a:xfrm>
          <a:prstGeom prst="flowChartMagneticDisk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Corpus</a:t>
            </a:r>
            <a:endParaRPr b="1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9"/>
          <p:cNvSpPr/>
          <p:nvPr/>
        </p:nvSpPr>
        <p:spPr>
          <a:xfrm>
            <a:off x="1545557" y="2902703"/>
            <a:ext cx="128925" cy="477225"/>
          </a:xfrm>
          <a:prstGeom prst="mathMinus">
            <a:avLst>
              <a:gd fmla="val 10000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3990932" y="2251741"/>
            <a:ext cx="334800" cy="15930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2216207" y="2251741"/>
            <a:ext cx="334800" cy="1916325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793445" y="2251741"/>
            <a:ext cx="334800" cy="15930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46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27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b="0" baseline="-25000" i="0" lang="de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0" baseline="-25000" i="0" sz="1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53" name="Google Shape;253;p29"/>
          <p:cNvGrpSpPr/>
          <p:nvPr/>
        </p:nvGrpSpPr>
        <p:grpSpPr>
          <a:xfrm>
            <a:off x="197684" y="2207868"/>
            <a:ext cx="8639456" cy="855326"/>
            <a:chOff x="96310" y="2184403"/>
            <a:chExt cx="11519275" cy="1140435"/>
          </a:xfrm>
        </p:grpSpPr>
        <p:sp>
          <p:nvSpPr>
            <p:cNvPr id="254" name="Google Shape;254;p29"/>
            <p:cNvSpPr/>
            <p:nvPr/>
          </p:nvSpPr>
          <p:spPr>
            <a:xfrm>
              <a:off x="1319550" y="2577816"/>
              <a:ext cx="14682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3218575" y="2577816"/>
              <a:ext cx="19017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5584875" y="2577816"/>
              <a:ext cx="19869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8001026" y="2577816"/>
              <a:ext cx="2273700" cy="365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>
              <a:off x="96310" y="2366039"/>
              <a:ext cx="1173676" cy="728121"/>
            </a:xfrm>
            <a:prstGeom prst="wedgeRoundRectCallout">
              <a:avLst>
                <a:gd fmla="val -20833" name="adj1"/>
                <a:gd fmla="val 62500" name="adj2"/>
                <a:gd fmla="val 0" name="adj3"/>
              </a:avLst>
            </a:prstGeom>
            <a:gradFill>
              <a:gsLst>
                <a:gs pos="0">
                  <a:srgbClr val="FFAF82"/>
                </a:gs>
                <a:gs pos="35000">
                  <a:srgbClr val="FFC5A7"/>
                </a:gs>
                <a:gs pos="100000">
                  <a:srgbClr val="FFE8DA"/>
                </a:gs>
              </a:gsLst>
              <a:lin ang="16200000" scaled="0"/>
            </a:gradFill>
            <a:ln cap="flat" cmpd="sng" w="9525">
              <a:solidFill>
                <a:srgbClr val="EB792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Question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0335189" y="2184403"/>
              <a:ext cx="1280396" cy="1140435"/>
            </a:xfrm>
            <a:prstGeom prst="ellipse">
              <a:avLst/>
            </a:prstGeom>
            <a:gradFill>
              <a:gsLst>
                <a:gs pos="0">
                  <a:srgbClr val="FFED74"/>
                </a:gs>
                <a:gs pos="35000">
                  <a:srgbClr val="FFF09F"/>
                </a:gs>
                <a:gs pos="100000">
                  <a:srgbClr val="FFF9D6"/>
                </a:gs>
              </a:gsLst>
              <a:lin ang="16200000" scaled="0"/>
            </a:gradFill>
            <a:ln cap="flat" cmpd="sng" w="9525">
              <a:solidFill>
                <a:srgbClr val="FFBE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de" sz="12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Answer</a:t>
              </a:r>
              <a:endPara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29"/>
          <p:cNvGrpSpPr/>
          <p:nvPr/>
        </p:nvGrpSpPr>
        <p:grpSpPr>
          <a:xfrm>
            <a:off x="1275445" y="2251741"/>
            <a:ext cx="6486354" cy="994275"/>
            <a:chOff x="1533325" y="2242900"/>
            <a:chExt cx="8648473" cy="1325700"/>
          </a:xfrm>
        </p:grpSpPr>
        <p:sp>
          <p:nvSpPr>
            <p:cNvPr id="261" name="Google Shape;261;p29"/>
            <p:cNvSpPr/>
            <p:nvPr/>
          </p:nvSpPr>
          <p:spPr>
            <a:xfrm>
              <a:off x="1533325" y="2242900"/>
              <a:ext cx="892200" cy="9165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99B5FF"/>
                </a:gs>
                <a:gs pos="35000">
                  <a:srgbClr val="B9CBFF"/>
                </a:gs>
                <a:gs pos="100000">
                  <a:srgbClr val="E2E9FF"/>
                </a:gs>
              </a:gsLst>
              <a:lin ang="16200000" scaled="0"/>
            </a:gradFill>
            <a:ln cap="flat" cmpd="sng" w="9525">
              <a:solidFill>
                <a:srgbClr val="3E6EC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BM25+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3438350" y="2242900"/>
              <a:ext cx="1260000" cy="9744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BBF7A3"/>
                </a:gs>
                <a:gs pos="35000">
                  <a:srgbClr val="CDF8BE"/>
                </a:gs>
                <a:gs pos="100000">
                  <a:srgbClr val="ECFDE5"/>
                </a:gs>
              </a:gsLst>
              <a:lin ang="16200000" scaled="0"/>
            </a:gradFill>
            <a:ln cap="flat" cmpd="sng" w="9525">
              <a:solidFill>
                <a:srgbClr val="6CAB4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monoBERT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5857575" y="2242900"/>
              <a:ext cx="1260000" cy="974400"/>
            </a:xfrm>
            <a:prstGeom prst="roundRect">
              <a:avLst>
                <a:gd fmla="val 16667" name="adj"/>
              </a:avLst>
            </a:prstGeom>
            <a:solidFill>
              <a:srgbClr val="A8D08C"/>
            </a:solidFill>
            <a:ln cap="flat" cmpd="sng" w="9525">
              <a:solidFill>
                <a:srgbClr val="6CAB4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duoBERT</a:t>
              </a:r>
              <a:endParaRPr b="1" i="0" sz="1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8035173" y="2242900"/>
              <a:ext cx="2146625" cy="1325700"/>
            </a:xfrm>
            <a:prstGeom prst="flowChartMerge">
              <a:avLst/>
            </a:prstGeom>
            <a:solidFill>
              <a:srgbClr val="A64D79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i="0" lang="de" sz="11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Question Answering</a:t>
              </a:r>
              <a:endParaRPr b="1" i="0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5" name="Google Shape;265;p29"/>
          <p:cNvSpPr txBox="1"/>
          <p:nvPr/>
        </p:nvSpPr>
        <p:spPr>
          <a:xfrm>
            <a:off x="556385" y="143948"/>
            <a:ext cx="3503475" cy="577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556385" y="632554"/>
            <a:ext cx="1357650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sp>
        <p:nvSpPr>
          <p:cNvPr id="273" name="Google Shape;273;p30"/>
          <p:cNvSpPr/>
          <p:nvPr/>
        </p:nvSpPr>
        <p:spPr>
          <a:xfrm>
            <a:off x="2196704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0"/>
          <p:cNvSpPr/>
          <p:nvPr/>
        </p:nvSpPr>
        <p:spPr>
          <a:xfrm>
            <a:off x="4369832" y="2810351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0"/>
          <p:cNvSpPr/>
          <p:nvPr/>
        </p:nvSpPr>
        <p:spPr>
          <a:xfrm>
            <a:off x="6542961" y="2790349"/>
            <a:ext cx="351450" cy="691425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0"/>
          <p:cNvSpPr/>
          <p:nvPr/>
        </p:nvSpPr>
        <p:spPr>
          <a:xfrm>
            <a:off x="2690336" y="1774507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0"/>
          <p:cNvSpPr/>
          <p:nvPr/>
        </p:nvSpPr>
        <p:spPr>
          <a:xfrm>
            <a:off x="2757488" y="1875265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BM 25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DuoBert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4863465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2E75B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0"/>
          <p:cNvSpPr/>
          <p:nvPr/>
        </p:nvSpPr>
        <p:spPr>
          <a:xfrm>
            <a:off x="4930616" y="1839472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Answering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7036594" y="1754505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7183755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b="1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7103745" y="1845946"/>
            <a:ext cx="1394550" cy="2448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0"/>
          <p:cNvSpPr txBox="1"/>
          <p:nvPr/>
        </p:nvSpPr>
        <p:spPr>
          <a:xfrm>
            <a:off x="2837479" y="1461527"/>
            <a:ext cx="1228725" cy="530885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404" y="3428462"/>
            <a:ext cx="658875" cy="6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9474" y="3452396"/>
            <a:ext cx="611006" cy="61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98085" y="3463954"/>
            <a:ext cx="610987" cy="61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0"/>
          <p:cNvSpPr/>
          <p:nvPr/>
        </p:nvSpPr>
        <p:spPr>
          <a:xfrm>
            <a:off x="531496" y="1788974"/>
            <a:ext cx="1523025" cy="25974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0"/>
          <p:cNvSpPr/>
          <p:nvPr/>
        </p:nvSpPr>
        <p:spPr>
          <a:xfrm>
            <a:off x="598647" y="1889731"/>
            <a:ext cx="1394550" cy="24489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2700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Task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215900" marR="0" rtl="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Font typeface="Noto Sans Symbols"/>
              <a:buChar char="⮚"/>
            </a:pPr>
            <a:r>
              <a:rPr b="0" i="0" lang="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0"/>
          <p:cNvSpPr txBox="1"/>
          <p:nvPr/>
        </p:nvSpPr>
        <p:spPr>
          <a:xfrm>
            <a:off x="672037" y="1555167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de file, doc, documents, files, document, format, paper icon - Download  on Iconfinder" id="290" name="Google Shape;290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276" y="3412187"/>
            <a:ext cx="691425" cy="6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5010626" y="1544568"/>
            <a:ext cx="1228725" cy="300052"/>
          </a:xfrm>
          <a:prstGeom prst="rect">
            <a:avLst/>
          </a:prstGeom>
          <a:gradFill>
            <a:gsLst>
              <a:gs pos="0">
                <a:srgbClr val="D8D8D8"/>
              </a:gs>
              <a:gs pos="35000">
                <a:srgbClr val="E3E3E3"/>
              </a:gs>
              <a:gs pos="100000">
                <a:srgbClr val="F4F4F4"/>
              </a:gs>
            </a:gsLst>
            <a:lin ang="16200000" scaled="0"/>
          </a:gradFill>
          <a:ln cap="flat" cmpd="sng" w="9525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de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QA</a:t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p30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30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4" name="Google Shape;294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de" sz="4400"/>
              <a:t>Overview</a:t>
            </a: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556385" y="632554"/>
            <a:ext cx="742030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BM25</a:t>
            </a:r>
            <a:endParaRPr sz="1100"/>
          </a:p>
        </p:txBody>
      </p:sp>
      <p:cxnSp>
        <p:nvCxnSpPr>
          <p:cNvPr id="302" name="Google Shape;302;p31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31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31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1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1"/>
          <p:cNvSpPr txBox="1"/>
          <p:nvPr/>
        </p:nvSpPr>
        <p:spPr>
          <a:xfrm>
            <a:off x="556384" y="1357715"/>
            <a:ext cx="7079882" cy="28680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BM25?</a:t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Bag-of-words retrieval function -&gt; </a:t>
            </a:r>
            <a:r>
              <a:rPr b="0" i="1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probabilistic retrieval</a:t>
            </a:r>
            <a:endParaRPr b="0" i="1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Assigns a relevance score for each document given a query -&gt; </a:t>
            </a:r>
            <a:r>
              <a:rPr b="0" i="1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ranked retrieval</a:t>
            </a:r>
            <a:endParaRPr sz="1100"/>
          </a:p>
          <a:p>
            <a:pPr indent="-114300" lvl="0" marL="215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r>
              <a:t/>
            </a:r>
            <a:endParaRPr b="0" i="1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r>
              <a:t/>
            </a:r>
            <a:endParaRPr b="0" i="1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4300" lvl="0" marL="215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None/>
            </a:pPr>
            <a:r>
              <a:t/>
            </a:r>
            <a:endParaRPr b="0" i="1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1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Improvements to BM25</a:t>
            </a:r>
            <a:endParaRPr sz="1100"/>
          </a:p>
          <a:p>
            <a:pPr indent="-209550" lvl="0" marL="2159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Char char="▪"/>
            </a:pPr>
            <a:r>
              <a:rPr b="0" i="0" lang="de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BM25+ -&gt; uses an additional parameter delta, which is added to the second part of the equation</a:t>
            </a:r>
            <a:endParaRPr b="0" i="1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i="0" sz="1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in Bild, das Text enthält.&#10;&#10;Beschreibung automatisch generiert." id="308" name="Google Shape;30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311" y="2303655"/>
            <a:ext cx="4727289" cy="71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1"/>
          <p:cNvPicPr preferRelativeResize="0"/>
          <p:nvPr/>
        </p:nvPicPr>
        <p:blipFill rotWithShape="1">
          <a:blip r:embed="rId5">
            <a:alphaModFix/>
          </a:blip>
          <a:srcRect b="0" l="0" r="0" t="8620"/>
          <a:stretch/>
        </p:blipFill>
        <p:spPr>
          <a:xfrm>
            <a:off x="2378365" y="3795548"/>
            <a:ext cx="4387269" cy="75602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1"/>
          <p:cNvSpPr txBox="1"/>
          <p:nvPr/>
        </p:nvSpPr>
        <p:spPr>
          <a:xfrm>
            <a:off x="3364311" y="4441493"/>
            <a:ext cx="4573284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https://en.wikipedia.org/wiki/Okapi_BM25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/>
        </p:nvSpPr>
        <p:spPr>
          <a:xfrm>
            <a:off x="556385" y="143948"/>
            <a:ext cx="4683435" cy="57705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de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 Retrieval</a:t>
            </a:r>
            <a:endParaRPr b="0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556385" y="632554"/>
            <a:ext cx="2423981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800" u="none" cap="none" strike="noStrike">
                <a:solidFill>
                  <a:srgbClr val="2F5496"/>
                </a:solidFill>
                <a:latin typeface="Arial"/>
                <a:ea typeface="Arial"/>
                <a:cs typeface="Arial"/>
                <a:sym typeface="Arial"/>
              </a:rPr>
              <a:t>BM25 - Preprocessing</a:t>
            </a:r>
            <a:endParaRPr b="0" i="0" sz="1800" u="none" cap="none" strike="noStrike">
              <a:solidFill>
                <a:srgbClr val="2F54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32"/>
          <p:cNvCxnSpPr/>
          <p:nvPr/>
        </p:nvCxnSpPr>
        <p:spPr>
          <a:xfrm>
            <a:off x="280498" y="1148137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8" name="Google Shape;318;p32"/>
          <p:cNvCxnSpPr/>
          <p:nvPr/>
        </p:nvCxnSpPr>
        <p:spPr>
          <a:xfrm>
            <a:off x="306941" y="4767263"/>
            <a:ext cx="8530119" cy="0"/>
          </a:xfrm>
          <a:prstGeom prst="straightConnector1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9" name="Google Shape;319;p32"/>
          <p:cNvSpPr txBox="1"/>
          <p:nvPr>
            <p:ph idx="10" type="dt"/>
          </p:nvPr>
        </p:nvSpPr>
        <p:spPr>
          <a:xfrm>
            <a:off x="628650" y="4828906"/>
            <a:ext cx="7716534" cy="2738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de" sz="1100">
                <a:solidFill>
                  <a:schemeClr val="dk1"/>
                </a:solidFill>
              </a:rPr>
              <a:t>13.06.2021				           Information Retrieval Project			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32"/>
          <p:cNvSpPr txBox="1"/>
          <p:nvPr>
            <p:ph idx="12" type="sldNum"/>
          </p:nvPr>
        </p:nvSpPr>
        <p:spPr>
          <a:xfrm>
            <a:off x="6457950" y="4821201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de" sz="1100">
                <a:solidFill>
                  <a:schemeClr val="dk1"/>
                </a:solidFill>
              </a:rPr>
              <a:t>‹#›</a:t>
            </a:fld>
            <a:endParaRPr sz="1100">
              <a:solidFill>
                <a:schemeClr val="dk1"/>
              </a:solidFill>
            </a:endParaRPr>
          </a:p>
        </p:txBody>
      </p:sp>
      <p:pic>
        <p:nvPicPr>
          <p:cNvPr id="321" name="Google Shape;32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8477" y="201662"/>
            <a:ext cx="2141513" cy="73079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/>
          <p:nvPr/>
        </p:nvSpPr>
        <p:spPr>
          <a:xfrm>
            <a:off x="322352" y="2382944"/>
            <a:ext cx="1726058" cy="9098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99B5FF"/>
              </a:gs>
              <a:gs pos="35000">
                <a:srgbClr val="B9CBFF"/>
              </a:gs>
              <a:gs pos="100000">
                <a:srgbClr val="E2E9FF"/>
              </a:gs>
            </a:gsLst>
            <a:lin ang="16200000" scaled="0"/>
          </a:gradFill>
          <a:ln cap="flat" cmpd="sng" w="9525">
            <a:solidFill>
              <a:srgbClr val="3E6EC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Punctuation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2"/>
          <p:cNvSpPr/>
          <p:nvPr/>
        </p:nvSpPr>
        <p:spPr>
          <a:xfrm>
            <a:off x="2616918" y="2382944"/>
            <a:ext cx="1726058" cy="9098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AF82"/>
              </a:gs>
              <a:gs pos="35000">
                <a:srgbClr val="FFC5A7"/>
              </a:gs>
              <a:gs pos="100000">
                <a:srgbClr val="FFE8DA"/>
              </a:gs>
            </a:gsLst>
            <a:lin ang="16200000" scaled="0"/>
          </a:gradFill>
          <a:ln cap="flat" cmpd="sng" w="9525">
            <a:solidFill>
              <a:srgbClr val="EB792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Lowercase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4911485" y="2358923"/>
            <a:ext cx="1726058" cy="9098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ED74"/>
              </a:gs>
              <a:gs pos="35000">
                <a:srgbClr val="FFF09F"/>
              </a:gs>
              <a:gs pos="100000">
                <a:srgbClr val="FFF9D6"/>
              </a:gs>
            </a:gsLst>
            <a:lin ang="16200000" scaled="0"/>
          </a:gradFill>
          <a:ln cap="flat" cmpd="sng" w="9525">
            <a:solidFill>
              <a:srgbClr val="FFBE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Stopword Removal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7206051" y="2382944"/>
            <a:ext cx="1726058" cy="9098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BF7A3"/>
              </a:gs>
              <a:gs pos="35000">
                <a:srgbClr val="CDF8BE"/>
              </a:gs>
              <a:gs pos="100000">
                <a:srgbClr val="ECFDE5"/>
              </a:gs>
            </a:gsLst>
            <a:lin ang="16200000" scaled="0"/>
          </a:gradFill>
          <a:ln cap="flat" cmpd="sng" w="9525">
            <a:solidFill>
              <a:srgbClr val="6CAB4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Stemming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2196101" y="2629799"/>
            <a:ext cx="323636" cy="41610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2"/>
          <p:cNvSpPr/>
          <p:nvPr/>
        </p:nvSpPr>
        <p:spPr>
          <a:xfrm>
            <a:off x="4464336" y="2629799"/>
            <a:ext cx="323636" cy="41610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2"/>
          <p:cNvSpPr/>
          <p:nvPr/>
        </p:nvSpPr>
        <p:spPr>
          <a:xfrm>
            <a:off x="6786081" y="2605777"/>
            <a:ext cx="323636" cy="416103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0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855100" y="1402945"/>
            <a:ext cx="738091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a traditional text preprocessing pipeline</a:t>
            </a: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2"/>
          <p:cNvSpPr txBox="1"/>
          <p:nvPr/>
        </p:nvSpPr>
        <p:spPr>
          <a:xfrm>
            <a:off x="881543" y="3753381"/>
            <a:ext cx="7380915" cy="3462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de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Applied on monoBERT or duoBERT!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